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22"/>
  </p:notesMasterIdLst>
  <p:handoutMasterIdLst>
    <p:handoutMasterId r:id="rId23"/>
  </p:handoutMasterIdLst>
  <p:sldIdLst>
    <p:sldId id="265" r:id="rId2"/>
    <p:sldId id="324" r:id="rId3"/>
    <p:sldId id="331" r:id="rId4"/>
    <p:sldId id="349" r:id="rId5"/>
    <p:sldId id="328" r:id="rId6"/>
    <p:sldId id="334" r:id="rId7"/>
    <p:sldId id="335" r:id="rId8"/>
    <p:sldId id="336" r:id="rId9"/>
    <p:sldId id="333" r:id="rId10"/>
    <p:sldId id="338" r:id="rId11"/>
    <p:sldId id="337" r:id="rId12"/>
    <p:sldId id="340" r:id="rId13"/>
    <p:sldId id="341" r:id="rId14"/>
    <p:sldId id="343" r:id="rId15"/>
    <p:sldId id="344" r:id="rId16"/>
    <p:sldId id="345" r:id="rId17"/>
    <p:sldId id="346" r:id="rId18"/>
    <p:sldId id="347" r:id="rId19"/>
    <p:sldId id="348" r:id="rId20"/>
    <p:sldId id="263"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72" autoAdjust="0"/>
  </p:normalViewPr>
  <p:slideViewPr>
    <p:cSldViewPr snapToGrid="0" snapToObjects="1" showGuides="1">
      <p:cViewPr varScale="1">
        <p:scale>
          <a:sx n="133" d="100"/>
          <a:sy n="133" d="100"/>
        </p:scale>
        <p:origin x="784" y="76"/>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1/11/2024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1/11/2024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13</a:t>
            </a:fld>
            <a:endParaRPr lang="en-US"/>
          </a:p>
        </p:txBody>
      </p:sp>
    </p:spTree>
    <p:extLst>
      <p:ext uri="{BB962C8B-B14F-4D97-AF65-F5344CB8AC3E}">
        <p14:creationId xmlns:p14="http://schemas.microsoft.com/office/powerpoint/2010/main" val="3229738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0" baseline="0">
                <a:latin typeface="Golos Text" panose="020B0503020202020204" pitchFamily="34" charset="0"/>
                <a:ea typeface="Golos Text" panose="020B0503020202020204" pitchFamily="34" charset="0"/>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summary goes here (if needed)</a:t>
            </a:r>
            <a:r>
              <a:rPr lang="ru-RU" sz="2000" dirty="0">
                <a:latin typeface="Golos Text" panose="020B0503020202020204"/>
              </a:rPr>
              <a:t>.</a:t>
            </a:r>
            <a:endParaRPr lang="en-US" sz="2000" dirty="0">
              <a:latin typeface="Golos Text" panose="020B0503020202020204"/>
            </a:endParaRPr>
          </a:p>
          <a:p>
            <a:endParaRPr lang="ru-RU" sz="2000" dirty="0">
              <a:latin typeface="Golos Text" panose="020B0503020202020204"/>
            </a:endParaRPr>
          </a:p>
          <a:p>
            <a:pPr marL="0" indent="0" algn="l">
              <a:buNone/>
            </a:pPr>
            <a:r>
              <a:rPr lang="en-US" sz="1800" b="1" i="0" dirty="0">
                <a:solidFill>
                  <a:srgbClr val="2C2D2E"/>
                </a:solidFill>
                <a:effectLst/>
                <a:latin typeface="Golos Text" panose="020B0503020202020204"/>
              </a:rPr>
              <a:t>Start of list</a:t>
            </a:r>
            <a:r>
              <a:rPr lang="ru-RU" sz="1800" b="1" i="0" dirty="0">
                <a:solidFill>
                  <a:srgbClr val="2C2D2E"/>
                </a:solidFill>
                <a:effectLst/>
                <a:latin typeface="Golos Text" panose="020B0503020202020204"/>
              </a:rPr>
              <a:t>:</a:t>
            </a:r>
          </a:p>
          <a:p>
            <a:pPr algn="l">
              <a:buFont typeface="Arial" panose="020B0604020202020204" pitchFamily="34" charset="0"/>
              <a:buChar char="•"/>
            </a:pPr>
            <a:r>
              <a:rPr lang="ru-RU" sz="1800" b="0" i="0" dirty="0">
                <a:solidFill>
                  <a:srgbClr val="2C2D2E"/>
                </a:solidFill>
                <a:effectLst/>
                <a:latin typeface="Golos Text" panose="020B0503020202020204"/>
              </a:rPr>
              <a:t> </a:t>
            </a:r>
            <a:r>
              <a:rPr lang="en-US" sz="1800" b="0" i="0" dirty="0">
                <a:solidFill>
                  <a:srgbClr val="2C2D2E"/>
                </a:solidFill>
                <a:effectLst/>
                <a:latin typeface="Golos Text" panose="020B0503020202020204"/>
              </a:rPr>
              <a:t>item</a:t>
            </a:r>
            <a:r>
              <a:rPr lang="ru-RU" sz="1800" b="0" i="0" dirty="0">
                <a:solidFill>
                  <a:srgbClr val="2C2D2E"/>
                </a:solidFill>
                <a:effectLst/>
                <a:latin typeface="Golos Text" panose="020B0503020202020204"/>
              </a:rPr>
              <a:t>;</a:t>
            </a:r>
          </a:p>
          <a:p>
            <a:pPr algn="l">
              <a:buFont typeface="Arial" panose="020B0604020202020204" pitchFamily="34" charset="0"/>
              <a:buChar char="•"/>
            </a:pPr>
            <a:r>
              <a:rPr lang="ru-RU" sz="1800" b="0" i="0" dirty="0">
                <a:solidFill>
                  <a:srgbClr val="2C2D2E"/>
                </a:solidFill>
                <a:effectLst/>
                <a:latin typeface="Golos Text" panose="020B0503020202020204"/>
              </a:rPr>
              <a:t> </a:t>
            </a:r>
            <a:r>
              <a:rPr lang="en-US" sz="1800" b="0" i="0" dirty="0">
                <a:solidFill>
                  <a:srgbClr val="2C2D2E"/>
                </a:solidFill>
                <a:effectLst/>
                <a:latin typeface="Golos Text" panose="020B0503020202020204"/>
              </a:rPr>
              <a:t>item</a:t>
            </a:r>
            <a:r>
              <a:rPr lang="ru-RU" sz="1800" b="0" i="0" dirty="0">
                <a:solidFill>
                  <a:srgbClr val="2C2D2E"/>
                </a:solidFill>
                <a:effectLst/>
                <a:latin typeface="Golos Text" panose="020B0503020202020204"/>
              </a:rPr>
              <a:t>;</a:t>
            </a:r>
          </a:p>
          <a:p>
            <a:pPr algn="l">
              <a:buFont typeface="Arial" panose="020B0604020202020204" pitchFamily="34" charset="0"/>
              <a:buChar char="•"/>
            </a:pPr>
            <a:r>
              <a:rPr lang="ru-RU" sz="1800" b="0" i="0" dirty="0">
                <a:solidFill>
                  <a:srgbClr val="2C2D2E"/>
                </a:solidFill>
                <a:effectLst/>
                <a:latin typeface="Golos Text" panose="020B0503020202020204"/>
              </a:rPr>
              <a:t> </a:t>
            </a:r>
            <a:r>
              <a:rPr lang="en-US" sz="1800" b="0" i="0" dirty="0">
                <a:solidFill>
                  <a:srgbClr val="2C2D2E"/>
                </a:solidFill>
                <a:effectLst/>
                <a:latin typeface="Golos Text" panose="020B0503020202020204"/>
              </a:rPr>
              <a:t>end of list</a:t>
            </a:r>
            <a:r>
              <a:rPr lang="ru-RU" sz="1800" b="0" i="0" dirty="0">
                <a:solidFill>
                  <a:srgbClr val="2C2D2E"/>
                </a:solidFill>
                <a:effectLst/>
                <a:latin typeface="Golos Text" panose="020B0503020202020204"/>
              </a:rPr>
              <a:t>.</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dirty="0">
                <a:latin typeface="Golos Text" panose="020B0503020202020204"/>
              </a:rPr>
              <a:t>Main text / summary goes here (if needed)</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a:p>
            <a:endParaRPr lang="ru-RU" sz="1400" dirty="0">
              <a:latin typeface="Golos Text" panose="020B0503020202020204"/>
            </a:endParaRPr>
          </a:p>
          <a:p>
            <a:pPr marL="0" indent="0" algn="l">
              <a:buNone/>
            </a:pPr>
            <a:r>
              <a:rPr lang="en-US" sz="1200" b="1" i="0" dirty="0">
                <a:solidFill>
                  <a:srgbClr val="2C2D2E"/>
                </a:solidFill>
                <a:effectLst/>
                <a:latin typeface="Golos Text" panose="020B0503020202020204"/>
              </a:rPr>
              <a:t>Start of list</a:t>
            </a:r>
            <a:r>
              <a:rPr lang="ru-RU" sz="1200" b="1"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end of list</a:t>
            </a:r>
            <a:r>
              <a:rPr lang="ru-RU" sz="1200" b="0" i="0" dirty="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hasCustomPrompt="1"/>
          </p:nvPr>
        </p:nvSpPr>
        <p:spPr>
          <a:xfrm>
            <a:off x="457200" y="936852"/>
            <a:ext cx="4608513" cy="3842155"/>
          </a:xfrm>
          <a:prstGeom prst="roundRect">
            <a:avLst>
              <a:gd name="adj" fmla="val 8957"/>
            </a:avLst>
          </a:prstGeom>
        </p:spPr>
        <p:txBody>
          <a:bodyPr/>
          <a:lstStyle>
            <a:lvl1pPr>
              <a:defRPr>
                <a:solidFill>
                  <a:schemeClr val="bg1"/>
                </a:solidFill>
              </a:defRPr>
            </a:lvl1pPr>
          </a:lstStyle>
          <a:p>
            <a:r>
              <a:rPr lang="en-US" dirty="0"/>
              <a:t>Image goes here</a:t>
            </a:r>
            <a:endParaRPr lang="ru-RU" dirty="0"/>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dirty="0">
                <a:latin typeface="Golos Text" panose="020B0503020202020204"/>
              </a:rPr>
              <a:t>Main text / key summary</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key summary.</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dirty="0">
                <a:latin typeface="Golos Text" panose="020B0503020202020204"/>
              </a:rPr>
              <a:t>Main text / summary goes here (if needed)</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a:p>
            <a:endParaRPr lang="ru-RU" sz="1400" dirty="0">
              <a:latin typeface="Golos Text" panose="020B0503020202020204"/>
            </a:endParaRPr>
          </a:p>
          <a:p>
            <a:pPr marL="0" indent="0" algn="l">
              <a:buNone/>
            </a:pPr>
            <a:r>
              <a:rPr lang="en-US" sz="1200" b="1" i="0" dirty="0">
                <a:solidFill>
                  <a:srgbClr val="2C2D2E"/>
                </a:solidFill>
                <a:effectLst/>
                <a:latin typeface="Golos Text" panose="020B0503020202020204"/>
              </a:rPr>
              <a:t>Start of list</a:t>
            </a:r>
            <a:r>
              <a:rPr lang="ru-RU" sz="1200" b="1"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end of list</a:t>
            </a:r>
            <a:r>
              <a:rPr lang="ru-RU" sz="1200" b="0" i="0" dirty="0">
                <a:solidFill>
                  <a:srgbClr val="2C2D2E"/>
                </a:solidFill>
                <a:effectLst/>
                <a:latin typeface="Golos Text" panose="020B0503020202020204"/>
              </a:rPr>
              <a:t>.</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hasCustomPrompt="1"/>
          </p:nvPr>
        </p:nvSpPr>
        <p:spPr>
          <a:xfrm>
            <a:off x="457200" y="936852"/>
            <a:ext cx="4608513" cy="3842155"/>
          </a:xfrm>
          <a:prstGeom prst="roundRect">
            <a:avLst>
              <a:gd name="adj" fmla="val 7617"/>
            </a:avLst>
          </a:prstGeom>
        </p:spPr>
        <p:txBody>
          <a:bodyPr/>
          <a:lstStyle>
            <a:lvl1pPr>
              <a:defRPr>
                <a:solidFill>
                  <a:schemeClr val="bg1"/>
                </a:solidFill>
              </a:defRPr>
            </a:lvl1pPr>
          </a:lstStyle>
          <a:p>
            <a:r>
              <a:rPr lang="en-US" dirty="0"/>
              <a:t>Image goes here</a:t>
            </a:r>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dirty="0">
                <a:latin typeface="Golos Text" panose="020B0503020202020204"/>
              </a:rPr>
              <a:t>Main text / key summary</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summary goes here (if needed)</a:t>
            </a:r>
            <a:r>
              <a:rPr lang="ru-RU" sz="1400" dirty="0">
                <a:latin typeface="Golos Text" panose="020B0503020202020204"/>
              </a:rPr>
              <a:t>.</a:t>
            </a:r>
            <a:endParaRPr lang="en-US" sz="1400" dirty="0">
              <a:latin typeface="Golos Text" panose="020B0503020202020204"/>
            </a:endParaRP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hasCustomPrompt="1"/>
          </p:nvPr>
        </p:nvSpPr>
        <p:spPr>
          <a:xfrm>
            <a:off x="457200" y="943208"/>
            <a:ext cx="2532744" cy="1883023"/>
          </a:xfrm>
          <a:prstGeom prst="roundRect">
            <a:avLst>
              <a:gd name="adj" fmla="val 11537"/>
            </a:avLst>
          </a:prstGeom>
        </p:spPr>
        <p:txBody>
          <a:bodyPr/>
          <a:lstStyle>
            <a:lvl1pPr>
              <a:defRPr/>
            </a:lvl1pPr>
          </a:lstStyle>
          <a:p>
            <a:r>
              <a:rPr lang="en-US" dirty="0"/>
              <a:t>Image goes here</a:t>
            </a:r>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hasCustomPrompt="1"/>
          </p:nvPr>
        </p:nvSpPr>
        <p:spPr>
          <a:xfrm>
            <a:off x="457200" y="2935720"/>
            <a:ext cx="2532744" cy="1883023"/>
          </a:xfrm>
          <a:prstGeom prst="roundRect">
            <a:avLst>
              <a:gd name="adj" fmla="val 11537"/>
            </a:avLst>
          </a:prstGeom>
        </p:spPr>
        <p:txBody>
          <a:bodyPr/>
          <a:lstStyle>
            <a:lvl1pPr>
              <a:defRPr/>
            </a:lvl1pPr>
          </a:lstStyle>
          <a:p>
            <a:r>
              <a:rPr lang="en-US" dirty="0"/>
              <a:t>Image goes here</a:t>
            </a:r>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marL="0" marR="0" lvl="0" indent="0" algn="l" defTabSz="457200" rtl="0" eaLnBrk="1" fontAlgn="auto" latinLnBrk="0" hangingPunct="1">
              <a:lnSpc>
                <a:spcPct val="100000"/>
              </a:lnSpc>
              <a:spcBef>
                <a:spcPct val="20000"/>
              </a:spcBef>
              <a:spcAft>
                <a:spcPts val="0"/>
              </a:spcAft>
              <a:buClrTx/>
              <a:buSzPct val="100000"/>
              <a:buFont typeface="Arial"/>
              <a:buNone/>
              <a:tabLst/>
              <a:defRPr/>
            </a:pPr>
            <a:r>
              <a:rPr lang="en-US" dirty="0"/>
              <a:t>Subheading</a:t>
            </a:r>
            <a:endParaRPr lang="ru-RU" dirty="0"/>
          </a:p>
          <a:p>
            <a:pPr lvl="0"/>
            <a:endParaRPr lang="ru-RU" dirty="0"/>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hasCustomPrompt="1"/>
          </p:nvPr>
        </p:nvSpPr>
        <p:spPr>
          <a:xfrm>
            <a:off x="469081" y="944463"/>
            <a:ext cx="2577001" cy="1883023"/>
          </a:xfrm>
          <a:prstGeom prst="roundRect">
            <a:avLst>
              <a:gd name="adj" fmla="val 11537"/>
            </a:avLst>
          </a:prstGeom>
        </p:spPr>
        <p:txBody>
          <a:bodyPr/>
          <a:lstStyle>
            <a:lvl1pPr>
              <a:defRPr/>
            </a:lvl1pPr>
          </a:lstStyle>
          <a:p>
            <a:r>
              <a:rPr lang="en-US" dirty="0"/>
              <a:t>Image goes here</a:t>
            </a:r>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hasCustomPrompt="1"/>
          </p:nvPr>
        </p:nvSpPr>
        <p:spPr>
          <a:xfrm>
            <a:off x="3221666" y="944462"/>
            <a:ext cx="2577001" cy="1883023"/>
          </a:xfrm>
          <a:prstGeom prst="roundRect">
            <a:avLst>
              <a:gd name="adj" fmla="val 12905"/>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hasCustomPrompt="1"/>
          </p:nvPr>
        </p:nvSpPr>
        <p:spPr>
          <a:xfrm>
            <a:off x="5980690" y="944463"/>
            <a:ext cx="2577001" cy="1883023"/>
          </a:xfrm>
          <a:prstGeom prst="roundRect">
            <a:avLst>
              <a:gd name="adj" fmla="val 1051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p:txBody>
      </p:sp>
    </p:spTree>
    <p:extLst>
      <p:ext uri="{BB962C8B-B14F-4D97-AF65-F5344CB8AC3E}">
        <p14:creationId xmlns:p14="http://schemas.microsoft.com/office/powerpoint/2010/main" val="3773842539"/>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z="2400" dirty="0">
                <a:latin typeface="Golos Text" panose="020B0503020202020204"/>
              </a:rPr>
              <a:t>Main text / summary goes here (if needed)</a:t>
            </a:r>
            <a:r>
              <a:rPr lang="ru-RU" sz="2400" dirty="0">
                <a:latin typeface="Golos Text" panose="020B0503020202020204"/>
              </a:rPr>
              <a:t>.</a:t>
            </a:r>
            <a:endParaRPr lang="en-US" sz="2400" dirty="0">
              <a:latin typeface="Golos Text" panose="020B0503020202020204"/>
            </a:endParaRPr>
          </a:p>
          <a:p>
            <a:endParaRPr lang="ru-RU" sz="2400" dirty="0">
              <a:latin typeface="Golos Text" panose="020B0503020202020204"/>
            </a:endParaRPr>
          </a:p>
          <a:p>
            <a:pPr marL="0" indent="0" algn="l">
              <a:buNone/>
            </a:pPr>
            <a:r>
              <a:rPr lang="en-US" sz="2000" b="1" i="0" dirty="0">
                <a:solidFill>
                  <a:srgbClr val="2C2D2E"/>
                </a:solidFill>
                <a:effectLst/>
                <a:latin typeface="Golos Text" panose="020B0503020202020204"/>
              </a:rPr>
              <a:t>Start of list</a:t>
            </a:r>
            <a:r>
              <a:rPr lang="ru-RU" sz="2000" b="1" i="0" dirty="0">
                <a:solidFill>
                  <a:srgbClr val="2C2D2E"/>
                </a:solidFill>
                <a:effectLst/>
                <a:latin typeface="Golos Text" panose="020B0503020202020204"/>
              </a:rPr>
              <a:t>:</a:t>
            </a:r>
          </a:p>
          <a:p>
            <a:pPr algn="l">
              <a:buFont typeface="Arial" panose="020B0604020202020204" pitchFamily="34" charset="0"/>
              <a:buChar char="•"/>
            </a:pPr>
            <a:r>
              <a:rPr lang="ru-RU" sz="2000" b="0" i="0" dirty="0">
                <a:solidFill>
                  <a:srgbClr val="2C2D2E"/>
                </a:solidFill>
                <a:effectLst/>
                <a:latin typeface="Golos Text" panose="020B0503020202020204"/>
              </a:rPr>
              <a:t> </a:t>
            </a:r>
            <a:r>
              <a:rPr lang="en-US" sz="2000" b="0" i="0" dirty="0">
                <a:solidFill>
                  <a:srgbClr val="2C2D2E"/>
                </a:solidFill>
                <a:effectLst/>
                <a:latin typeface="Golos Text" panose="020B0503020202020204"/>
              </a:rPr>
              <a:t>item</a:t>
            </a:r>
            <a:r>
              <a:rPr lang="ru-RU" sz="2000" b="0" i="0" dirty="0">
                <a:solidFill>
                  <a:srgbClr val="2C2D2E"/>
                </a:solidFill>
                <a:effectLst/>
                <a:latin typeface="Golos Text" panose="020B0503020202020204"/>
              </a:rPr>
              <a:t>;</a:t>
            </a:r>
          </a:p>
          <a:p>
            <a:pPr algn="l">
              <a:buFont typeface="Arial" panose="020B0604020202020204" pitchFamily="34" charset="0"/>
              <a:buChar char="•"/>
            </a:pPr>
            <a:r>
              <a:rPr lang="ru-RU" sz="2000" b="0" i="0" dirty="0">
                <a:solidFill>
                  <a:srgbClr val="2C2D2E"/>
                </a:solidFill>
                <a:effectLst/>
                <a:latin typeface="Golos Text" panose="020B0503020202020204"/>
              </a:rPr>
              <a:t> </a:t>
            </a:r>
            <a:r>
              <a:rPr lang="en-US" sz="2000" b="0" i="0" dirty="0">
                <a:solidFill>
                  <a:srgbClr val="2C2D2E"/>
                </a:solidFill>
                <a:effectLst/>
                <a:latin typeface="Golos Text" panose="020B0503020202020204"/>
              </a:rPr>
              <a:t>item</a:t>
            </a:r>
            <a:r>
              <a:rPr lang="ru-RU" sz="2000" b="0" i="0" dirty="0">
                <a:solidFill>
                  <a:srgbClr val="2C2D2E"/>
                </a:solidFill>
                <a:effectLst/>
                <a:latin typeface="Golos Text" panose="020B0503020202020204"/>
              </a:rPr>
              <a:t>;</a:t>
            </a:r>
          </a:p>
          <a:p>
            <a:pPr algn="l">
              <a:buFont typeface="Arial" panose="020B0604020202020204" pitchFamily="34" charset="0"/>
              <a:buChar char="•"/>
            </a:pPr>
            <a:r>
              <a:rPr lang="ru-RU" sz="2000" b="0" i="0" dirty="0">
                <a:solidFill>
                  <a:srgbClr val="2C2D2E"/>
                </a:solidFill>
                <a:effectLst/>
                <a:latin typeface="Golos Text" panose="020B0503020202020204"/>
              </a:rPr>
              <a:t> </a:t>
            </a:r>
            <a:r>
              <a:rPr lang="en-US" sz="2000" b="0" i="0" dirty="0">
                <a:solidFill>
                  <a:srgbClr val="2C2D2E"/>
                </a:solidFill>
                <a:effectLst/>
                <a:latin typeface="Golos Text" panose="020B0503020202020204"/>
              </a:rPr>
              <a:t>end of list</a:t>
            </a:r>
            <a:r>
              <a:rPr lang="ru-RU" sz="2000" b="0" i="0" dirty="0">
                <a:solidFill>
                  <a:srgbClr val="2C2D2E"/>
                </a:solidFill>
                <a:effectLst/>
                <a:latin typeface="Golos Text" panose="020B0503020202020204"/>
              </a:rPr>
              <a:t>.</a:t>
            </a:r>
          </a:p>
        </p:txBody>
      </p:sp>
    </p:spTree>
    <p:extLst>
      <p:ext uri="{BB962C8B-B14F-4D97-AF65-F5344CB8AC3E}">
        <p14:creationId xmlns:p14="http://schemas.microsoft.com/office/powerpoint/2010/main" val="3509715879"/>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hasCustomPrompt="1"/>
          </p:nvPr>
        </p:nvSpPr>
        <p:spPr>
          <a:xfrm>
            <a:off x="457200" y="949329"/>
            <a:ext cx="2532744" cy="1883023"/>
          </a:xfrm>
          <a:prstGeom prst="roundRect">
            <a:avLst>
              <a:gd name="adj" fmla="val 11537"/>
            </a:avLst>
          </a:prstGeom>
        </p:spPr>
        <p:txBody>
          <a:bodyPr/>
          <a:lstStyle>
            <a:lvl1pPr>
              <a:defRPr/>
            </a:lvl1pPr>
          </a:lstStyle>
          <a:p>
            <a:r>
              <a:rPr lang="en-US" dirty="0"/>
              <a:t>Image goes here</a:t>
            </a:r>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hasCustomPrompt="1"/>
          </p:nvPr>
        </p:nvSpPr>
        <p:spPr>
          <a:xfrm>
            <a:off x="3095171" y="949328"/>
            <a:ext cx="2532744" cy="1883023"/>
          </a:xfrm>
          <a:prstGeom prst="roundRect">
            <a:avLst>
              <a:gd name="adj" fmla="val 1187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hasCustomPrompt="1"/>
          </p:nvPr>
        </p:nvSpPr>
        <p:spPr>
          <a:xfrm>
            <a:off x="3095171"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hasCustomPrompt="1"/>
          </p:nvPr>
        </p:nvSpPr>
        <p:spPr>
          <a:xfrm>
            <a:off x="457199"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en-US" dirty="0"/>
              <a:t>Key sentence</a:t>
            </a:r>
            <a:endParaRPr lang="ru-RU" dirty="0"/>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hasCustomPrompt="1"/>
          </p:nvPr>
        </p:nvSpPr>
        <p:spPr>
          <a:xfrm>
            <a:off x="3095171" y="963397"/>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hasCustomPrompt="1"/>
          </p:nvPr>
        </p:nvSpPr>
        <p:spPr>
          <a:xfrm>
            <a:off x="5733141" y="966928"/>
            <a:ext cx="2532744" cy="1883023"/>
          </a:xfrm>
          <a:prstGeom prst="roundRect">
            <a:avLst>
              <a:gd name="adj" fmla="val 11196"/>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hasCustomPrompt="1"/>
          </p:nvPr>
        </p:nvSpPr>
        <p:spPr>
          <a:xfrm>
            <a:off x="5733141" y="2954042"/>
            <a:ext cx="2532744" cy="1883023"/>
          </a:xfrm>
          <a:prstGeom prst="roundRect">
            <a:avLst>
              <a:gd name="adj" fmla="val 880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hasCustomPrompt="1"/>
          </p:nvPr>
        </p:nvSpPr>
        <p:spPr>
          <a:xfrm>
            <a:off x="3095171" y="2960314"/>
            <a:ext cx="2532744" cy="1883023"/>
          </a:xfrm>
          <a:prstGeom prst="roundRect">
            <a:avLst>
              <a:gd name="adj" fmla="val 845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hasCustomPrompt="1"/>
          </p:nvPr>
        </p:nvSpPr>
        <p:spPr>
          <a:xfrm>
            <a:off x="457200" y="2960314"/>
            <a:ext cx="2532744" cy="1883023"/>
          </a:xfrm>
          <a:prstGeom prst="roundRect">
            <a:avLst>
              <a:gd name="adj" fmla="val 1016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en-US" dirty="0"/>
              <a:t>Image goes here</a:t>
            </a:r>
            <a:endParaRPr lang="ru-RU" dirty="0"/>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en-US" dirty="0"/>
              <a:t>Image goes here</a:t>
            </a:r>
            <a:endParaRPr lang="ru-RU" dirty="0"/>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en-US" dirty="0"/>
              <a:t>Image goes here</a:t>
            </a:r>
            <a:endParaRPr lang="ru-RU" dirty="0"/>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en-US" dirty="0"/>
              <a:t>Image goes here</a:t>
            </a:r>
            <a:endParaRPr lang="ru-RU" dirty="0"/>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a:p>
            <a:endParaRPr lang="ru-RU" sz="1200" dirty="0">
              <a:latin typeface="Golos Text" panose="020B0503020202020204"/>
            </a:endParaRPr>
          </a:p>
          <a:p>
            <a:pPr marL="0" indent="0" algn="l">
              <a:buNone/>
            </a:pPr>
            <a:r>
              <a:rPr lang="en-US" sz="1100" b="1" i="0" dirty="0">
                <a:solidFill>
                  <a:srgbClr val="2C2D2E"/>
                </a:solidFill>
                <a:effectLst/>
                <a:latin typeface="Golos Text" panose="020B0503020202020204"/>
              </a:rPr>
              <a:t>Start of list</a:t>
            </a:r>
            <a:r>
              <a:rPr lang="ru-RU" sz="1100" b="1"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end of list</a:t>
            </a:r>
            <a:r>
              <a:rPr lang="ru-RU" sz="1100" b="0" i="0" dirty="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hasCustomPrompt="1"/>
          </p:nvPr>
        </p:nvSpPr>
        <p:spPr>
          <a:xfrm>
            <a:off x="457200" y="936852"/>
            <a:ext cx="4608513" cy="3842155"/>
          </a:xfrm>
          <a:prstGeom prst="roundRect">
            <a:avLst>
              <a:gd name="adj" fmla="val 7784"/>
            </a:avLst>
          </a:prstGeom>
        </p:spPr>
        <p:txBody>
          <a:bodyPr/>
          <a:lstStyle/>
          <a:p>
            <a:r>
              <a:rPr lang="en-US" dirty="0"/>
              <a:t>Image goes here</a:t>
            </a:r>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summary goes here (if needed)</a:t>
            </a:r>
            <a:r>
              <a:rPr lang="ru-RU" sz="1400" dirty="0">
                <a:latin typeface="Golos Text" panose="020B0503020202020204"/>
              </a:rPr>
              <a:t>.</a:t>
            </a:r>
            <a:endParaRPr lang="en-US" sz="1400" dirty="0">
              <a:latin typeface="Golos Text" panose="020B0503020202020204"/>
            </a:endParaRP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key summary.</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dirty="0">
                <a:latin typeface="Golos Text" panose="020B0503020202020204"/>
              </a:rPr>
              <a:t>Main text / summary goes here (if needed)</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a:p>
            <a:endParaRPr lang="ru-RU" sz="1200" dirty="0">
              <a:latin typeface="Golos Text" panose="020B0503020202020204"/>
            </a:endParaRPr>
          </a:p>
          <a:p>
            <a:pPr marL="0" indent="0" algn="l">
              <a:buNone/>
            </a:pPr>
            <a:r>
              <a:rPr lang="en-US" sz="1100" b="1" i="0" dirty="0">
                <a:solidFill>
                  <a:srgbClr val="2C2D2E"/>
                </a:solidFill>
                <a:effectLst/>
                <a:latin typeface="Golos Text" panose="020B0503020202020204"/>
              </a:rPr>
              <a:t>Start of list</a:t>
            </a:r>
            <a:r>
              <a:rPr lang="ru-RU" sz="1100" b="1"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end of list</a:t>
            </a:r>
            <a:r>
              <a:rPr lang="ru-RU" sz="1100" b="0" i="0" dirty="0">
                <a:solidFill>
                  <a:srgbClr val="2C2D2E"/>
                </a:solidFill>
                <a:effectLst/>
                <a:latin typeface="Golos Text" panose="020B0503020202020204"/>
              </a:rPr>
              <a:t>.</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hasCustomPrompt="1"/>
          </p:nvPr>
        </p:nvSpPr>
        <p:spPr>
          <a:xfrm>
            <a:off x="457200" y="936852"/>
            <a:ext cx="4608513" cy="3842155"/>
          </a:xfrm>
          <a:prstGeom prst="roundRect">
            <a:avLst>
              <a:gd name="adj" fmla="val 7952"/>
            </a:avLst>
          </a:prstGeom>
        </p:spPr>
        <p:txBody>
          <a:bodyPr/>
          <a:lstStyle>
            <a:lvl1pPr>
              <a:defRPr>
                <a:solidFill>
                  <a:schemeClr val="bg1"/>
                </a:solidFill>
              </a:defRPr>
            </a:lvl1pPr>
          </a:lstStyle>
          <a:p>
            <a:r>
              <a:rPr lang="en-US" dirty="0"/>
              <a:t>Image goes here</a:t>
            </a:r>
            <a:endParaRPr lang="ru-RU" dirty="0"/>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dirty="0">
                <a:latin typeface="Golos Text" panose="020B0503020202020204"/>
              </a:rPr>
              <a:t>Main text / key summary</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key summary.</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en-US" dirty="0"/>
              <a:t>Heading</a:t>
            </a:r>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en-US" b="1" i="0" dirty="0">
                <a:solidFill>
                  <a:srgbClr val="2C2D2E"/>
                </a:solidFill>
                <a:effectLst/>
                <a:latin typeface="Arial" panose="020B0604020202020204" pitchFamily="34" charset="0"/>
              </a:rPr>
              <a:t>Text</a:t>
            </a:r>
            <a:endParaRPr lang="ru-RU" dirty="0"/>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sldNum="0" hd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545767" y="1931307"/>
            <a:ext cx="8196087" cy="1506069"/>
          </a:xfrm>
        </p:spPr>
        <p:txBody>
          <a:bodyPr>
            <a:noAutofit/>
          </a:bodyPr>
          <a:lstStyle/>
          <a:p>
            <a:pPr algn="ctr"/>
            <a:r>
              <a:rPr lang="en-US" sz="3600" dirty="0">
                <a:solidFill>
                  <a:schemeClr val="bg1"/>
                </a:solidFill>
              </a:rPr>
              <a:t>The development of news sentiment detection meta-model for sensitive content detection in Russian news feeds</a:t>
            </a:r>
          </a:p>
        </p:txBody>
      </p:sp>
      <p:sp>
        <p:nvSpPr>
          <p:cNvPr id="2" name="Title 4">
            <a:extLst>
              <a:ext uri="{FF2B5EF4-FFF2-40B4-BE49-F238E27FC236}">
                <a16:creationId xmlns:a16="http://schemas.microsoft.com/office/drawing/2014/main" id="{0F9BFE98-8992-11D9-0FD3-50967945E65E}"/>
              </a:ext>
            </a:extLst>
          </p:cNvPr>
          <p:cNvSpPr>
            <a:spLocks noGrp="1"/>
          </p:cNvSpPr>
          <p:nvPr/>
        </p:nvSpPr>
        <p:spPr>
          <a:xfrm>
            <a:off x="3997508" y="3991632"/>
            <a:ext cx="5074731" cy="101781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r>
              <a:rPr lang="en-US" sz="1600" dirty="0">
                <a:solidFill>
                  <a:schemeClr val="bg1"/>
                </a:solidFill>
              </a:rPr>
              <a:t>Executor: Udalov Egor Vladimirovich, J4234c</a:t>
            </a:r>
            <a:br>
              <a:rPr lang="en-US" sz="1600" dirty="0">
                <a:solidFill>
                  <a:schemeClr val="bg1"/>
                </a:solidFill>
              </a:rPr>
            </a:br>
            <a:r>
              <a:rPr lang="en-US" sz="1600" dirty="0">
                <a:solidFill>
                  <a:schemeClr val="bg1"/>
                </a:solidFill>
              </a:rPr>
              <a:t>Scientific advisor: </a:t>
            </a:r>
            <a:r>
              <a:rPr lang="en-GB" sz="1600" dirty="0" err="1">
                <a:solidFill>
                  <a:schemeClr val="bg1"/>
                </a:solidFill>
              </a:rPr>
              <a:t>Kraev</a:t>
            </a:r>
            <a:r>
              <a:rPr lang="en-GB" sz="1600" dirty="0">
                <a:solidFill>
                  <a:schemeClr val="bg1"/>
                </a:solidFill>
              </a:rPr>
              <a:t> Semyon Vladimirovich</a:t>
            </a:r>
            <a:br>
              <a:rPr lang="ru-RU" sz="1600" dirty="0">
                <a:solidFill>
                  <a:schemeClr val="bg1"/>
                </a:solidFill>
              </a:rPr>
            </a:br>
            <a:r>
              <a:rPr lang="en-GB" sz="1600" dirty="0">
                <a:solidFill>
                  <a:schemeClr val="bg1"/>
                </a:solidFill>
              </a:rPr>
              <a:t>Scientific Consultants</a:t>
            </a:r>
            <a:r>
              <a:rPr lang="en-US" sz="1600" dirty="0">
                <a:solidFill>
                  <a:schemeClr val="bg1"/>
                </a:solidFill>
              </a:rPr>
              <a:t>:</a:t>
            </a:r>
            <a:r>
              <a:rPr lang="ru-RU" sz="1600" dirty="0">
                <a:solidFill>
                  <a:schemeClr val="bg1"/>
                </a:solidFill>
              </a:rPr>
              <a:t> </a:t>
            </a:r>
            <a:r>
              <a:rPr lang="en-GB" sz="1600" dirty="0" err="1">
                <a:solidFill>
                  <a:schemeClr val="bg1"/>
                </a:solidFill>
              </a:rPr>
              <a:t>Laushkina</a:t>
            </a:r>
            <a:r>
              <a:rPr lang="en-GB" sz="1600" dirty="0">
                <a:solidFill>
                  <a:schemeClr val="bg1"/>
                </a:solidFill>
              </a:rPr>
              <a:t> Anastasia Alexandrovna</a:t>
            </a:r>
          </a:p>
          <a:p>
            <a:r>
              <a:rPr lang="en-GB" sz="1600" dirty="0">
                <a:solidFill>
                  <a:schemeClr val="bg1"/>
                </a:solidFill>
              </a:rPr>
              <a:t>				  </a:t>
            </a:r>
            <a:r>
              <a:rPr lang="en-US" sz="1600" dirty="0" err="1">
                <a:solidFill>
                  <a:schemeClr val="bg1"/>
                </a:solidFill>
              </a:rPr>
              <a:t>Samigulin</a:t>
            </a:r>
            <a:r>
              <a:rPr lang="en-US" sz="1600" dirty="0">
                <a:solidFill>
                  <a:schemeClr val="bg1"/>
                </a:solidFill>
              </a:rPr>
              <a:t> Timur</a:t>
            </a: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EED5CE6-7EC7-6D67-50F9-0C6C3B280259}"/>
              </a:ext>
            </a:extLst>
          </p:cNvPr>
          <p:cNvSpPr>
            <a:spLocks noGrp="1"/>
          </p:cNvSpPr>
          <p:nvPr>
            <p:ph type="title"/>
          </p:nvPr>
        </p:nvSpPr>
        <p:spPr/>
        <p:txBody>
          <a:bodyPr>
            <a:normAutofit fontScale="90000"/>
          </a:bodyPr>
          <a:lstStyle/>
          <a:p>
            <a:r>
              <a:rPr lang="en-GB" dirty="0"/>
              <a:t>V. Embedding Model</a:t>
            </a:r>
            <a:endParaRPr lang="ru-RU" dirty="0"/>
          </a:p>
        </p:txBody>
      </p:sp>
      <p:sp>
        <p:nvSpPr>
          <p:cNvPr id="7" name="Текст 2">
            <a:extLst>
              <a:ext uri="{FF2B5EF4-FFF2-40B4-BE49-F238E27FC236}">
                <a16:creationId xmlns:a16="http://schemas.microsoft.com/office/drawing/2014/main" id="{A6FDD2C8-57D6-0541-7C92-BF3ACE26C207}"/>
              </a:ext>
            </a:extLst>
          </p:cNvPr>
          <p:cNvSpPr txBox="1">
            <a:spLocks/>
          </p:cNvSpPr>
          <p:nvPr/>
        </p:nvSpPr>
        <p:spPr>
          <a:xfrm>
            <a:off x="5512099" y="3148678"/>
            <a:ext cx="3291822" cy="269081"/>
          </a:xfrm>
          <a:prstGeom prst="rect">
            <a:avLst/>
          </a:prstGeom>
        </p:spPr>
        <p:txBody>
          <a:bodyPr>
            <a:normAutofit fontScale="70000" lnSpcReduction="20000"/>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b="1" dirty="0"/>
              <a:t>Table</a:t>
            </a:r>
            <a:r>
              <a:rPr lang="en-GB" dirty="0"/>
              <a:t>. Selected embedding model</a:t>
            </a:r>
            <a:endParaRPr lang="ru-RU" dirty="0"/>
          </a:p>
        </p:txBody>
      </p:sp>
      <p:sp>
        <p:nvSpPr>
          <p:cNvPr id="22" name="TextBox 21">
            <a:extLst>
              <a:ext uri="{FF2B5EF4-FFF2-40B4-BE49-F238E27FC236}">
                <a16:creationId xmlns:a16="http://schemas.microsoft.com/office/drawing/2014/main" id="{1FC8C27B-3B5E-A0BD-2D7D-2093C72E48DE}"/>
              </a:ext>
            </a:extLst>
          </p:cNvPr>
          <p:cNvSpPr txBox="1"/>
          <p:nvPr/>
        </p:nvSpPr>
        <p:spPr>
          <a:xfrm>
            <a:off x="457200" y="937634"/>
            <a:ext cx="7958666" cy="923330"/>
          </a:xfrm>
          <a:prstGeom prst="rect">
            <a:avLst/>
          </a:prstGeom>
          <a:noFill/>
        </p:spPr>
        <p:txBody>
          <a:bodyPr wrap="square">
            <a:spAutoFit/>
          </a:bodyPr>
          <a:lstStyle/>
          <a:p>
            <a:pPr algn="just"/>
            <a:r>
              <a:rPr lang="en-GB" sz="1800" b="1" dirty="0"/>
              <a:t>Embedding model selection criteria</a:t>
            </a:r>
            <a:r>
              <a:rPr lang="en-GB" dirty="0"/>
              <a:t>:</a:t>
            </a:r>
          </a:p>
          <a:p>
            <a:pPr algn="just"/>
            <a:r>
              <a:rPr lang="en-GB" sz="1800" dirty="0"/>
              <a:t>- Must be </a:t>
            </a:r>
            <a:r>
              <a:rPr lang="en-GB" sz="1800" b="1" dirty="0"/>
              <a:t>good at both Russian and English</a:t>
            </a:r>
            <a:endParaRPr lang="en-GB" b="1" dirty="0"/>
          </a:p>
          <a:p>
            <a:pPr algn="just"/>
            <a:r>
              <a:rPr lang="en-GB" sz="1800" dirty="0"/>
              <a:t>- </a:t>
            </a:r>
            <a:r>
              <a:rPr lang="en-GB" dirty="0"/>
              <a:t>Must be of </a:t>
            </a:r>
            <a:r>
              <a:rPr lang="en-GB" b="1" dirty="0"/>
              <a:t>not a big size </a:t>
            </a:r>
            <a:r>
              <a:rPr lang="en-GB" dirty="0"/>
              <a:t>(due to hardware limitations)</a:t>
            </a:r>
            <a:endParaRPr lang="en-GB" sz="1800" dirty="0"/>
          </a:p>
        </p:txBody>
      </p:sp>
      <p:pic>
        <p:nvPicPr>
          <p:cNvPr id="2" name="Рисунок 1">
            <a:extLst>
              <a:ext uri="{FF2B5EF4-FFF2-40B4-BE49-F238E27FC236}">
                <a16:creationId xmlns:a16="http://schemas.microsoft.com/office/drawing/2014/main" id="{BB8F0369-C798-919D-43A1-913F3D62FD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467" y="1964879"/>
            <a:ext cx="4108450" cy="2905760"/>
          </a:xfrm>
          <a:prstGeom prst="rect">
            <a:avLst/>
          </a:prstGeom>
          <a:noFill/>
        </p:spPr>
      </p:pic>
      <p:sp>
        <p:nvSpPr>
          <p:cNvPr id="3" name="Прямоугольник 2">
            <a:extLst>
              <a:ext uri="{FF2B5EF4-FFF2-40B4-BE49-F238E27FC236}">
                <a16:creationId xmlns:a16="http://schemas.microsoft.com/office/drawing/2014/main" id="{9FB32005-8A8C-1D4D-3292-0EF94EEFF055}"/>
              </a:ext>
            </a:extLst>
          </p:cNvPr>
          <p:cNvSpPr/>
          <p:nvPr/>
        </p:nvSpPr>
        <p:spPr>
          <a:xfrm>
            <a:off x="8622170" y="4774168"/>
            <a:ext cx="447457" cy="400110"/>
          </a:xfrm>
          <a:prstGeom prst="rect">
            <a:avLst/>
          </a:prstGeom>
        </p:spPr>
        <p:txBody>
          <a:bodyPr wrap="square">
            <a:spAutoFit/>
          </a:bodyPr>
          <a:lstStyle/>
          <a:p>
            <a:r>
              <a:rPr lang="en-US" sz="2000" b="1" dirty="0"/>
              <a:t>10</a:t>
            </a:r>
            <a:endParaRPr lang="ru-RU" sz="2000" dirty="0"/>
          </a:p>
        </p:txBody>
      </p:sp>
    </p:spTree>
    <p:extLst>
      <p:ext uri="{BB962C8B-B14F-4D97-AF65-F5344CB8AC3E}">
        <p14:creationId xmlns:p14="http://schemas.microsoft.com/office/powerpoint/2010/main" val="1638667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77213AB-BAF7-C66E-E7B5-1B59F9EEE921}"/>
              </a:ext>
            </a:extLst>
          </p:cNvPr>
          <p:cNvSpPr>
            <a:spLocks noGrp="1"/>
          </p:cNvSpPr>
          <p:nvPr>
            <p:ph type="title"/>
          </p:nvPr>
        </p:nvSpPr>
        <p:spPr/>
        <p:txBody>
          <a:bodyPr>
            <a:normAutofit fontScale="90000"/>
          </a:bodyPr>
          <a:lstStyle/>
          <a:p>
            <a:r>
              <a:rPr lang="en-GB" dirty="0"/>
              <a:t>VI. Head Model</a:t>
            </a:r>
            <a:endParaRPr lang="ru-RU" dirty="0"/>
          </a:p>
        </p:txBody>
      </p:sp>
      <p:sp>
        <p:nvSpPr>
          <p:cNvPr id="8" name="Текст 2">
            <a:extLst>
              <a:ext uri="{FF2B5EF4-FFF2-40B4-BE49-F238E27FC236}">
                <a16:creationId xmlns:a16="http://schemas.microsoft.com/office/drawing/2014/main" id="{87FF4EF4-675D-25BB-A60E-C083B4A8FAAA}"/>
              </a:ext>
            </a:extLst>
          </p:cNvPr>
          <p:cNvSpPr txBox="1">
            <a:spLocks/>
          </p:cNvSpPr>
          <p:nvPr/>
        </p:nvSpPr>
        <p:spPr>
          <a:xfrm>
            <a:off x="381786" y="4314920"/>
            <a:ext cx="4367368" cy="269081"/>
          </a:xfrm>
          <a:prstGeom prst="rect">
            <a:avLst/>
          </a:prstGeom>
        </p:spPr>
        <p:txBody>
          <a:bodyPr>
            <a:normAutofit fontScale="70000" lnSpcReduction="20000"/>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b="1" dirty="0"/>
              <a:t>Table</a:t>
            </a:r>
            <a:r>
              <a:rPr lang="en-GB" dirty="0"/>
              <a:t>. Considered head model configurations</a:t>
            </a:r>
            <a:endParaRPr lang="ru-RU" dirty="0"/>
          </a:p>
        </p:txBody>
      </p:sp>
      <p:pic>
        <p:nvPicPr>
          <p:cNvPr id="11" name="Объект 10">
            <a:extLst>
              <a:ext uri="{FF2B5EF4-FFF2-40B4-BE49-F238E27FC236}">
                <a16:creationId xmlns:a16="http://schemas.microsoft.com/office/drawing/2014/main" id="{62A39BF4-0C32-B96E-2EE1-263C6D42714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1261344"/>
            <a:ext cx="5767248" cy="2722784"/>
          </a:xfrm>
          <a:prstGeom prst="rect">
            <a:avLst/>
          </a:prstGeom>
          <a:noFill/>
        </p:spPr>
      </p:pic>
      <p:sp>
        <p:nvSpPr>
          <p:cNvPr id="12" name="Текст 2">
            <a:extLst>
              <a:ext uri="{FF2B5EF4-FFF2-40B4-BE49-F238E27FC236}">
                <a16:creationId xmlns:a16="http://schemas.microsoft.com/office/drawing/2014/main" id="{FCFAEDDB-FB5F-E862-420A-6852F7F7F430}"/>
              </a:ext>
            </a:extLst>
          </p:cNvPr>
          <p:cNvSpPr txBox="1">
            <a:spLocks/>
          </p:cNvSpPr>
          <p:nvPr/>
        </p:nvSpPr>
        <p:spPr>
          <a:xfrm>
            <a:off x="6400799" y="1332045"/>
            <a:ext cx="2625365" cy="2762561"/>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800" b="1" dirty="0"/>
              <a:t>FFNN</a:t>
            </a:r>
            <a:r>
              <a:rPr lang="en-GB" sz="1800" dirty="0"/>
              <a:t> – feed forward neural network</a:t>
            </a:r>
          </a:p>
          <a:p>
            <a:r>
              <a:rPr lang="en-GB" sz="1800" b="1" dirty="0"/>
              <a:t>RM</a:t>
            </a:r>
            <a:r>
              <a:rPr lang="en-GB" sz="1800" dirty="0"/>
              <a:t> – recurrent model</a:t>
            </a:r>
          </a:p>
          <a:p>
            <a:r>
              <a:rPr lang="en-GB" sz="1800" b="1" dirty="0"/>
              <a:t>STCNN</a:t>
            </a:r>
            <a:r>
              <a:rPr lang="en-GB" sz="1800" dirty="0"/>
              <a:t> – spatial-temporal convolutional neural network</a:t>
            </a:r>
          </a:p>
          <a:p>
            <a:r>
              <a:rPr lang="en-GB" sz="1800" b="1" dirty="0"/>
              <a:t>MHSA</a:t>
            </a:r>
            <a:r>
              <a:rPr lang="en-GB" sz="1800" dirty="0"/>
              <a:t> – multi-head self-attention </a:t>
            </a:r>
            <a:endParaRPr lang="ru-RU" sz="1800" dirty="0"/>
          </a:p>
        </p:txBody>
      </p:sp>
      <p:sp>
        <p:nvSpPr>
          <p:cNvPr id="2" name="Прямоугольник 1">
            <a:extLst>
              <a:ext uri="{FF2B5EF4-FFF2-40B4-BE49-F238E27FC236}">
                <a16:creationId xmlns:a16="http://schemas.microsoft.com/office/drawing/2014/main" id="{B255986C-0890-A828-87CB-7485DA7D773C}"/>
              </a:ext>
            </a:extLst>
          </p:cNvPr>
          <p:cNvSpPr/>
          <p:nvPr/>
        </p:nvSpPr>
        <p:spPr>
          <a:xfrm>
            <a:off x="8622170" y="4774168"/>
            <a:ext cx="447457" cy="400110"/>
          </a:xfrm>
          <a:prstGeom prst="rect">
            <a:avLst/>
          </a:prstGeom>
        </p:spPr>
        <p:txBody>
          <a:bodyPr wrap="square">
            <a:spAutoFit/>
          </a:bodyPr>
          <a:lstStyle/>
          <a:p>
            <a:r>
              <a:rPr lang="en-US" sz="2000" b="1" dirty="0"/>
              <a:t>11</a:t>
            </a:r>
            <a:endParaRPr lang="ru-RU" sz="2000" dirty="0"/>
          </a:p>
        </p:txBody>
      </p:sp>
    </p:spTree>
    <p:extLst>
      <p:ext uri="{BB962C8B-B14F-4D97-AF65-F5344CB8AC3E}">
        <p14:creationId xmlns:p14="http://schemas.microsoft.com/office/powerpoint/2010/main" val="8946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8AF19CF5-E375-8C31-DEA2-10B20250E679}"/>
              </a:ext>
            </a:extLst>
          </p:cNvPr>
          <p:cNvSpPr>
            <a:spLocks noGrp="1"/>
          </p:cNvSpPr>
          <p:nvPr>
            <p:ph type="title"/>
          </p:nvPr>
        </p:nvSpPr>
        <p:spPr/>
        <p:txBody>
          <a:bodyPr>
            <a:normAutofit fontScale="90000"/>
          </a:bodyPr>
          <a:lstStyle/>
          <a:p>
            <a:r>
              <a:rPr lang="en-GB" dirty="0"/>
              <a:t>VI. Head Model</a:t>
            </a:r>
            <a:endParaRPr lang="ru-RU" dirty="0"/>
          </a:p>
        </p:txBody>
      </p:sp>
      <p:sp>
        <p:nvSpPr>
          <p:cNvPr id="8" name="Текст 2">
            <a:extLst>
              <a:ext uri="{FF2B5EF4-FFF2-40B4-BE49-F238E27FC236}">
                <a16:creationId xmlns:a16="http://schemas.microsoft.com/office/drawing/2014/main" id="{8659DD0C-C248-5668-FB1D-59FD85F2725B}"/>
              </a:ext>
            </a:extLst>
          </p:cNvPr>
          <p:cNvSpPr txBox="1">
            <a:spLocks/>
          </p:cNvSpPr>
          <p:nvPr/>
        </p:nvSpPr>
        <p:spPr>
          <a:xfrm>
            <a:off x="6444262" y="2270011"/>
            <a:ext cx="2625365" cy="1081217"/>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800" b="1" dirty="0"/>
              <a:t>B</a:t>
            </a:r>
            <a:r>
              <a:rPr lang="en-GB" sz="1800" dirty="0"/>
              <a:t> – batch size</a:t>
            </a:r>
          </a:p>
          <a:p>
            <a:r>
              <a:rPr lang="en-GB" sz="1800" b="1" dirty="0"/>
              <a:t>S</a:t>
            </a:r>
            <a:r>
              <a:rPr lang="en-GB" sz="1800" dirty="0"/>
              <a:t> – sequence length</a:t>
            </a:r>
          </a:p>
          <a:p>
            <a:r>
              <a:rPr lang="en-GB" sz="1800" b="1" dirty="0"/>
              <a:t>F</a:t>
            </a:r>
            <a:r>
              <a:rPr lang="en-GB" sz="1800" dirty="0"/>
              <a:t> – embedding size</a:t>
            </a:r>
          </a:p>
        </p:txBody>
      </p:sp>
      <p:sp>
        <p:nvSpPr>
          <p:cNvPr id="2" name="Текст 2">
            <a:extLst>
              <a:ext uri="{FF2B5EF4-FFF2-40B4-BE49-F238E27FC236}">
                <a16:creationId xmlns:a16="http://schemas.microsoft.com/office/drawing/2014/main" id="{A1CE81CA-855A-5085-2786-BF7B9E24C97E}"/>
              </a:ext>
            </a:extLst>
          </p:cNvPr>
          <p:cNvSpPr txBox="1">
            <a:spLocks/>
          </p:cNvSpPr>
          <p:nvPr/>
        </p:nvSpPr>
        <p:spPr>
          <a:xfrm>
            <a:off x="400639" y="4579290"/>
            <a:ext cx="4367368" cy="269081"/>
          </a:xfrm>
          <a:prstGeom prst="rect">
            <a:avLst/>
          </a:prstGeom>
        </p:spPr>
        <p:txBody>
          <a:bodyPr>
            <a:normAutofit fontScale="70000" lnSpcReduction="20000"/>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b="1" dirty="0"/>
              <a:t>Figure</a:t>
            </a:r>
            <a:r>
              <a:rPr lang="en-GB" dirty="0"/>
              <a:t>. STCNN structure</a:t>
            </a:r>
            <a:endParaRPr lang="ru-RU" dirty="0"/>
          </a:p>
        </p:txBody>
      </p:sp>
      <p:pic>
        <p:nvPicPr>
          <p:cNvPr id="159" name="Рисунок 158">
            <a:extLst>
              <a:ext uri="{FF2B5EF4-FFF2-40B4-BE49-F238E27FC236}">
                <a16:creationId xmlns:a16="http://schemas.microsoft.com/office/drawing/2014/main" id="{084690B5-582A-1678-1D97-329608578348}"/>
              </a:ext>
            </a:extLst>
          </p:cNvPr>
          <p:cNvPicPr>
            <a:picLocks noChangeAspect="1"/>
          </p:cNvPicPr>
          <p:nvPr/>
        </p:nvPicPr>
        <p:blipFill>
          <a:blip r:embed="rId2"/>
          <a:stretch>
            <a:fillRect/>
          </a:stretch>
        </p:blipFill>
        <p:spPr>
          <a:xfrm>
            <a:off x="499619" y="920001"/>
            <a:ext cx="5533535" cy="3580999"/>
          </a:xfrm>
          <a:prstGeom prst="rect">
            <a:avLst/>
          </a:prstGeom>
        </p:spPr>
      </p:pic>
      <p:sp>
        <p:nvSpPr>
          <p:cNvPr id="3" name="Прямоугольник 2">
            <a:extLst>
              <a:ext uri="{FF2B5EF4-FFF2-40B4-BE49-F238E27FC236}">
                <a16:creationId xmlns:a16="http://schemas.microsoft.com/office/drawing/2014/main" id="{AB29E8BD-C220-FCB4-7CA2-0EACFABE5DFB}"/>
              </a:ext>
            </a:extLst>
          </p:cNvPr>
          <p:cNvSpPr/>
          <p:nvPr/>
        </p:nvSpPr>
        <p:spPr>
          <a:xfrm>
            <a:off x="8622170" y="4774168"/>
            <a:ext cx="447457" cy="400110"/>
          </a:xfrm>
          <a:prstGeom prst="rect">
            <a:avLst/>
          </a:prstGeom>
        </p:spPr>
        <p:txBody>
          <a:bodyPr wrap="square">
            <a:spAutoFit/>
          </a:bodyPr>
          <a:lstStyle/>
          <a:p>
            <a:r>
              <a:rPr lang="en-US" sz="2000" b="1" dirty="0"/>
              <a:t>12</a:t>
            </a:r>
            <a:endParaRPr lang="ru-RU" sz="2000" dirty="0"/>
          </a:p>
        </p:txBody>
      </p:sp>
    </p:spTree>
    <p:extLst>
      <p:ext uri="{BB962C8B-B14F-4D97-AF65-F5344CB8AC3E}">
        <p14:creationId xmlns:p14="http://schemas.microsoft.com/office/powerpoint/2010/main" val="1695958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8AF19CF5-E375-8C31-DEA2-10B20250E679}"/>
              </a:ext>
            </a:extLst>
          </p:cNvPr>
          <p:cNvSpPr>
            <a:spLocks noGrp="1"/>
          </p:cNvSpPr>
          <p:nvPr>
            <p:ph type="title"/>
          </p:nvPr>
        </p:nvSpPr>
        <p:spPr/>
        <p:txBody>
          <a:bodyPr>
            <a:normAutofit fontScale="90000"/>
          </a:bodyPr>
          <a:lstStyle/>
          <a:p>
            <a:r>
              <a:rPr lang="en-GB" dirty="0"/>
              <a:t>VI. Head Model</a:t>
            </a:r>
            <a:endParaRPr lang="ru-RU" dirty="0"/>
          </a:p>
        </p:txBody>
      </p:sp>
      <p:sp>
        <p:nvSpPr>
          <p:cNvPr id="7" name="Текст 2">
            <a:extLst>
              <a:ext uri="{FF2B5EF4-FFF2-40B4-BE49-F238E27FC236}">
                <a16:creationId xmlns:a16="http://schemas.microsoft.com/office/drawing/2014/main" id="{A1CE81CA-855A-5085-2786-BF7B9E24C97E}"/>
              </a:ext>
            </a:extLst>
          </p:cNvPr>
          <p:cNvSpPr txBox="1">
            <a:spLocks/>
          </p:cNvSpPr>
          <p:nvPr/>
        </p:nvSpPr>
        <p:spPr>
          <a:xfrm>
            <a:off x="4886449" y="2715247"/>
            <a:ext cx="4367368" cy="269081"/>
          </a:xfrm>
          <a:prstGeom prst="rect">
            <a:avLst/>
          </a:prstGeom>
        </p:spPr>
        <p:txBody>
          <a:bodyPr>
            <a:normAutofit fontScale="70000" lnSpcReduction="20000"/>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b="1" dirty="0"/>
              <a:t>Figure</a:t>
            </a:r>
            <a:r>
              <a:rPr lang="en-GB" dirty="0"/>
              <a:t>. FFNN structure</a:t>
            </a:r>
            <a:endParaRPr lang="ru-RU" dirty="0"/>
          </a:p>
        </p:txBody>
      </p:sp>
      <p:pic>
        <p:nvPicPr>
          <p:cNvPr id="5" name="Рисунок 4">
            <a:extLst>
              <a:ext uri="{FF2B5EF4-FFF2-40B4-BE49-F238E27FC236}">
                <a16:creationId xmlns:a16="http://schemas.microsoft.com/office/drawing/2014/main" id="{DD873B0D-2CF9-FBC0-CE47-1F8FAADCD7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0847" y="1586406"/>
            <a:ext cx="5446395" cy="910590"/>
          </a:xfrm>
          <a:prstGeom prst="rect">
            <a:avLst/>
          </a:prstGeom>
          <a:noFill/>
        </p:spPr>
      </p:pic>
      <p:sp>
        <p:nvSpPr>
          <p:cNvPr id="9" name="TextBox 8">
            <a:extLst>
              <a:ext uri="{FF2B5EF4-FFF2-40B4-BE49-F238E27FC236}">
                <a16:creationId xmlns:a16="http://schemas.microsoft.com/office/drawing/2014/main" id="{15CF3C99-00D9-A77B-CF22-45C02EF56D2E}"/>
              </a:ext>
            </a:extLst>
          </p:cNvPr>
          <p:cNvSpPr txBox="1"/>
          <p:nvPr/>
        </p:nvSpPr>
        <p:spPr>
          <a:xfrm>
            <a:off x="457200" y="1230002"/>
            <a:ext cx="2578231" cy="1754326"/>
          </a:xfrm>
          <a:prstGeom prst="rect">
            <a:avLst/>
          </a:prstGeom>
          <a:noFill/>
        </p:spPr>
        <p:txBody>
          <a:bodyPr wrap="square">
            <a:spAutoFit/>
          </a:bodyPr>
          <a:lstStyle/>
          <a:p>
            <a:pPr algn="just"/>
            <a:r>
              <a:rPr lang="en-GB" b="1" dirty="0"/>
              <a:t>RM configuration</a:t>
            </a:r>
            <a:r>
              <a:rPr lang="en-GB" dirty="0"/>
              <a:t>:</a:t>
            </a:r>
          </a:p>
          <a:p>
            <a:pPr algn="just"/>
            <a:r>
              <a:rPr lang="en-GB" sz="1800" dirty="0"/>
              <a:t>- hidden size: 1024</a:t>
            </a:r>
          </a:p>
          <a:p>
            <a:pPr algn="just"/>
            <a:r>
              <a:rPr lang="en-GB" dirty="0"/>
              <a:t>- number of layers: 1</a:t>
            </a:r>
          </a:p>
          <a:p>
            <a:pPr algn="just"/>
            <a:endParaRPr lang="en-GB" sz="1800" dirty="0"/>
          </a:p>
          <a:p>
            <a:pPr algn="just"/>
            <a:r>
              <a:rPr lang="en-GB" b="1" dirty="0"/>
              <a:t>MHSA configuration</a:t>
            </a:r>
            <a:r>
              <a:rPr lang="en-GB" dirty="0"/>
              <a:t>:</a:t>
            </a:r>
          </a:p>
          <a:p>
            <a:pPr algn="just"/>
            <a:r>
              <a:rPr lang="en-GB" sz="1800" dirty="0"/>
              <a:t>- number of heads: 2</a:t>
            </a:r>
          </a:p>
        </p:txBody>
      </p:sp>
      <p:sp>
        <p:nvSpPr>
          <p:cNvPr id="11" name="TextBox 10">
            <a:extLst>
              <a:ext uri="{FF2B5EF4-FFF2-40B4-BE49-F238E27FC236}">
                <a16:creationId xmlns:a16="http://schemas.microsoft.com/office/drawing/2014/main" id="{1A77E01A-47E2-96C1-0ED7-D57C142F70DD}"/>
              </a:ext>
            </a:extLst>
          </p:cNvPr>
          <p:cNvSpPr txBox="1"/>
          <p:nvPr/>
        </p:nvSpPr>
        <p:spPr>
          <a:xfrm>
            <a:off x="457199" y="4080508"/>
            <a:ext cx="8366289" cy="646331"/>
          </a:xfrm>
          <a:prstGeom prst="rect">
            <a:avLst/>
          </a:prstGeom>
          <a:noFill/>
        </p:spPr>
        <p:txBody>
          <a:bodyPr wrap="square">
            <a:spAutoFit/>
          </a:bodyPr>
          <a:lstStyle/>
          <a:p>
            <a:pPr algn="just"/>
            <a:r>
              <a:rPr lang="en-GB" b="1" dirty="0"/>
              <a:t>Simplification</a:t>
            </a:r>
            <a:r>
              <a:rPr lang="en-GB" dirty="0"/>
              <a:t>: </a:t>
            </a:r>
            <a:r>
              <a:rPr lang="en-GB" b="1" dirty="0"/>
              <a:t>structure </a:t>
            </a:r>
            <a:r>
              <a:rPr lang="en-GB" dirty="0"/>
              <a:t>of</a:t>
            </a:r>
            <a:r>
              <a:rPr lang="en-GB" b="1" dirty="0"/>
              <a:t> </a:t>
            </a:r>
            <a:r>
              <a:rPr lang="en-GB" dirty="0"/>
              <a:t>each </a:t>
            </a:r>
            <a:r>
              <a:rPr lang="en-GB" b="1" dirty="0"/>
              <a:t>sub-model </a:t>
            </a:r>
            <a:r>
              <a:rPr lang="en-GB" dirty="0"/>
              <a:t>is</a:t>
            </a:r>
            <a:r>
              <a:rPr lang="en-GB" b="1" dirty="0"/>
              <a:t> fixed </a:t>
            </a:r>
            <a:r>
              <a:rPr lang="en-GB" dirty="0"/>
              <a:t>(</a:t>
            </a:r>
            <a:r>
              <a:rPr lang="en-US" dirty="0"/>
              <a:t>it would take significant amount of time to tune all different variants of each head model)</a:t>
            </a:r>
            <a:endParaRPr lang="en-GB" dirty="0"/>
          </a:p>
        </p:txBody>
      </p:sp>
      <p:sp>
        <p:nvSpPr>
          <p:cNvPr id="2" name="Прямоугольник 1">
            <a:extLst>
              <a:ext uri="{FF2B5EF4-FFF2-40B4-BE49-F238E27FC236}">
                <a16:creationId xmlns:a16="http://schemas.microsoft.com/office/drawing/2014/main" id="{52DE80A8-824D-B0CE-CC20-6F65446BB73E}"/>
              </a:ext>
            </a:extLst>
          </p:cNvPr>
          <p:cNvSpPr/>
          <p:nvPr/>
        </p:nvSpPr>
        <p:spPr>
          <a:xfrm>
            <a:off x="8622170" y="4774168"/>
            <a:ext cx="447457" cy="400110"/>
          </a:xfrm>
          <a:prstGeom prst="rect">
            <a:avLst/>
          </a:prstGeom>
        </p:spPr>
        <p:txBody>
          <a:bodyPr wrap="square">
            <a:spAutoFit/>
          </a:bodyPr>
          <a:lstStyle/>
          <a:p>
            <a:r>
              <a:rPr lang="en-US" sz="2000" b="1" dirty="0"/>
              <a:t>13</a:t>
            </a:r>
            <a:endParaRPr lang="ru-RU" sz="2000" dirty="0"/>
          </a:p>
        </p:txBody>
      </p:sp>
    </p:spTree>
    <p:extLst>
      <p:ext uri="{BB962C8B-B14F-4D97-AF65-F5344CB8AC3E}">
        <p14:creationId xmlns:p14="http://schemas.microsoft.com/office/powerpoint/2010/main" val="2138460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FF9F11E3-82B7-CE1B-2EF3-1CCA932E6BBD}"/>
              </a:ext>
            </a:extLst>
          </p:cNvPr>
          <p:cNvSpPr>
            <a:spLocks noGrp="1"/>
          </p:cNvSpPr>
          <p:nvPr>
            <p:ph type="title"/>
          </p:nvPr>
        </p:nvSpPr>
        <p:spPr/>
        <p:txBody>
          <a:bodyPr>
            <a:normAutofit fontScale="90000"/>
          </a:bodyPr>
          <a:lstStyle/>
          <a:p>
            <a:r>
              <a:rPr lang="en-GB" dirty="0"/>
              <a:t>VI. Head Model</a:t>
            </a:r>
            <a:endParaRPr lang="ru-RU" dirty="0"/>
          </a:p>
        </p:txBody>
      </p:sp>
      <p:sp>
        <p:nvSpPr>
          <p:cNvPr id="5" name="Объект 4">
            <a:extLst>
              <a:ext uri="{FF2B5EF4-FFF2-40B4-BE49-F238E27FC236}">
                <a16:creationId xmlns:a16="http://schemas.microsoft.com/office/drawing/2014/main" id="{9F33693B-7E57-B051-9FD7-4C07311AB1E5}"/>
              </a:ext>
            </a:extLst>
          </p:cNvPr>
          <p:cNvSpPr>
            <a:spLocks noGrp="1"/>
          </p:cNvSpPr>
          <p:nvPr>
            <p:ph sz="half" idx="1"/>
          </p:nvPr>
        </p:nvSpPr>
        <p:spPr/>
        <p:txBody>
          <a:bodyPr>
            <a:normAutofit/>
          </a:bodyPr>
          <a:lstStyle/>
          <a:p>
            <a:r>
              <a:rPr lang="en-GB" sz="1800" b="1" dirty="0"/>
              <a:t>Simplification</a:t>
            </a:r>
            <a:r>
              <a:rPr lang="en-GB" sz="1800" dirty="0"/>
              <a:t>: Training process of head models is fixed </a:t>
            </a:r>
            <a:endParaRPr lang="ru-RU" sz="1800" dirty="0"/>
          </a:p>
        </p:txBody>
      </p:sp>
      <p:sp>
        <p:nvSpPr>
          <p:cNvPr id="9" name="Текст 2">
            <a:extLst>
              <a:ext uri="{FF2B5EF4-FFF2-40B4-BE49-F238E27FC236}">
                <a16:creationId xmlns:a16="http://schemas.microsoft.com/office/drawing/2014/main" id="{E464E1C9-A5D7-1126-CFC9-4081A5529D68}"/>
              </a:ext>
            </a:extLst>
          </p:cNvPr>
          <p:cNvSpPr txBox="1">
            <a:spLocks/>
          </p:cNvSpPr>
          <p:nvPr/>
        </p:nvSpPr>
        <p:spPr>
          <a:xfrm>
            <a:off x="5554120" y="2344718"/>
            <a:ext cx="3454924" cy="1171481"/>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400" b="1" dirty="0"/>
              <a:t>Table</a:t>
            </a:r>
            <a:r>
              <a:rPr lang="en-GB" sz="1400" dirty="0"/>
              <a:t>. Training process configuration</a:t>
            </a:r>
            <a:endParaRPr lang="ru-RU" sz="1400" dirty="0"/>
          </a:p>
        </p:txBody>
      </p:sp>
      <p:pic>
        <p:nvPicPr>
          <p:cNvPr id="12" name="Рисунок 11">
            <a:extLst>
              <a:ext uri="{FF2B5EF4-FFF2-40B4-BE49-F238E27FC236}">
                <a16:creationId xmlns:a16="http://schemas.microsoft.com/office/drawing/2014/main" id="{E4B44F43-8249-9066-AB46-E2129C5C0B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438" y="3678156"/>
            <a:ext cx="4593217" cy="1194491"/>
          </a:xfrm>
          <a:prstGeom prst="rect">
            <a:avLst/>
          </a:prstGeom>
          <a:noFill/>
        </p:spPr>
      </p:pic>
      <p:sp>
        <p:nvSpPr>
          <p:cNvPr id="13" name="Текст 2">
            <a:extLst>
              <a:ext uri="{FF2B5EF4-FFF2-40B4-BE49-F238E27FC236}">
                <a16:creationId xmlns:a16="http://schemas.microsoft.com/office/drawing/2014/main" id="{CA2D550C-6442-2E0C-E4C2-D93163BAC28C}"/>
              </a:ext>
            </a:extLst>
          </p:cNvPr>
          <p:cNvSpPr txBox="1">
            <a:spLocks/>
          </p:cNvSpPr>
          <p:nvPr/>
        </p:nvSpPr>
        <p:spPr>
          <a:xfrm>
            <a:off x="5554120" y="4054488"/>
            <a:ext cx="3454924" cy="1171481"/>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400" b="1" dirty="0"/>
              <a:t>Table</a:t>
            </a:r>
            <a:r>
              <a:rPr lang="en-GB" sz="1400" dirty="0"/>
              <a:t>. Train-validation-test split</a:t>
            </a:r>
            <a:endParaRPr lang="ru-RU" sz="1400" dirty="0"/>
          </a:p>
        </p:txBody>
      </p:sp>
      <mc:AlternateContent xmlns:mc="http://schemas.openxmlformats.org/markup-compatibility/2006" xmlns:a14="http://schemas.microsoft.com/office/drawing/2010/main">
        <mc:Choice Requires="a14">
          <p:graphicFrame>
            <p:nvGraphicFramePr>
              <p:cNvPr id="14" name="Таблица 13">
                <a:extLst>
                  <a:ext uri="{FF2B5EF4-FFF2-40B4-BE49-F238E27FC236}">
                    <a16:creationId xmlns:a16="http://schemas.microsoft.com/office/drawing/2014/main" id="{6314E42F-1366-0EBA-755D-A23C4CF14E55}"/>
                  </a:ext>
                </a:extLst>
              </p:cNvPr>
              <p:cNvGraphicFramePr>
                <a:graphicFrameLocks noGrp="1"/>
              </p:cNvGraphicFramePr>
              <p:nvPr>
                <p:extLst>
                  <p:ext uri="{D42A27DB-BD31-4B8C-83A1-F6EECF244321}">
                    <p14:modId xmlns:p14="http://schemas.microsoft.com/office/powerpoint/2010/main" val="2419249527"/>
                  </p:ext>
                </p:extLst>
              </p:nvPr>
            </p:nvGraphicFramePr>
            <p:xfrm>
              <a:off x="545439" y="1516389"/>
              <a:ext cx="4593216" cy="1999810"/>
            </p:xfrm>
            <a:graphic>
              <a:graphicData uri="http://schemas.openxmlformats.org/drawingml/2006/table">
                <a:tbl>
                  <a:tblPr firstCol="1" bandRow="1">
                    <a:tableStyleId>{85BE263C-DBD7-4A20-BB59-AAB30ACAA65A}</a:tableStyleId>
                  </a:tblPr>
                  <a:tblGrid>
                    <a:gridCol w="1365421">
                      <a:extLst>
                        <a:ext uri="{9D8B030D-6E8A-4147-A177-3AD203B41FA5}">
                          <a16:colId xmlns:a16="http://schemas.microsoft.com/office/drawing/2014/main" val="247081137"/>
                        </a:ext>
                      </a:extLst>
                    </a:gridCol>
                    <a:gridCol w="3227795">
                      <a:extLst>
                        <a:ext uri="{9D8B030D-6E8A-4147-A177-3AD203B41FA5}">
                          <a16:colId xmlns:a16="http://schemas.microsoft.com/office/drawing/2014/main" val="380409481"/>
                        </a:ext>
                      </a:extLst>
                    </a:gridCol>
                  </a:tblGrid>
                  <a:tr h="296034">
                    <a:tc>
                      <a:txBody>
                        <a:bodyPr/>
                        <a:lstStyle/>
                        <a:p>
                          <a:r>
                            <a:rPr lang="en-GB" sz="1300" dirty="0"/>
                            <a:t>Optimization</a:t>
                          </a:r>
                          <a:endParaRPr lang="ru-RU" sz="1300" dirty="0"/>
                        </a:p>
                      </a:txBody>
                      <a:tcPr marL="64173" marR="64173" marT="32087" marB="32087">
                        <a:solidFill>
                          <a:srgbClr val="B64202"/>
                        </a:solidFill>
                      </a:tcPr>
                    </a:tc>
                    <a:tc>
                      <a:txBody>
                        <a:bodyPr/>
                        <a:lstStyle/>
                        <a:p>
                          <a:r>
                            <a:rPr lang="en-GB" sz="1300" dirty="0"/>
                            <a:t>Adam</a:t>
                          </a:r>
                          <a:endParaRPr lang="ru-RU" sz="1300" dirty="0"/>
                        </a:p>
                      </a:txBody>
                      <a:tcPr marL="64173" marR="64173" marT="32087" marB="32087"/>
                    </a:tc>
                    <a:extLst>
                      <a:ext uri="{0D108BD9-81ED-4DB2-BD59-A6C34878D82A}">
                        <a16:rowId xmlns:a16="http://schemas.microsoft.com/office/drawing/2014/main" val="3395423839"/>
                      </a:ext>
                    </a:extLst>
                  </a:tr>
                  <a:tr h="296034">
                    <a:tc>
                      <a:txBody>
                        <a:bodyPr/>
                        <a:lstStyle/>
                        <a:p>
                          <a:r>
                            <a:rPr lang="en-GB" sz="1300" dirty="0"/>
                            <a:t>Learning rate</a:t>
                          </a:r>
                          <a:endParaRPr lang="ru-RU" sz="1300" dirty="0"/>
                        </a:p>
                      </a:txBody>
                      <a:tcPr marL="64173" marR="64173" marT="32087" marB="32087">
                        <a:solidFill>
                          <a:srgbClr val="B64202"/>
                        </a:solidFill>
                      </a:tcPr>
                    </a:tc>
                    <a:tc>
                      <a:txBody>
                        <a:bodyPr/>
                        <a:lstStyle/>
                        <a:p>
                          <a:r>
                            <a:rPr lang="en-GB" sz="1300" dirty="0"/>
                            <a:t>1e-5</a:t>
                          </a:r>
                          <a:endParaRPr lang="ru-RU" sz="1300" dirty="0"/>
                        </a:p>
                      </a:txBody>
                      <a:tcPr marL="64173" marR="64173" marT="32087" marB="32087"/>
                    </a:tc>
                    <a:extLst>
                      <a:ext uri="{0D108BD9-81ED-4DB2-BD59-A6C34878D82A}">
                        <a16:rowId xmlns:a16="http://schemas.microsoft.com/office/drawing/2014/main" val="2996406220"/>
                      </a:ext>
                    </a:extLst>
                  </a:tr>
                  <a:tr h="2960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GB" sz="1300" b="1" i="1" smtClean="0">
                                        <a:latin typeface="Cambria Math" panose="02040503050406030204" pitchFamily="18" charset="0"/>
                                      </a:rPr>
                                    </m:ctrlPr>
                                  </m:sSubPr>
                                  <m:e>
                                    <m:r>
                                      <a:rPr lang="ru-RU" sz="1300" b="1" i="1" smtClean="0">
                                        <a:latin typeface="Cambria Math" panose="02040503050406030204" pitchFamily="18" charset="0"/>
                                      </a:rPr>
                                      <m:t>𝜷</m:t>
                                    </m:r>
                                  </m:e>
                                  <m:sub>
                                    <m:r>
                                      <a:rPr lang="en-GB" sz="1300" b="1" i="1" smtClean="0">
                                        <a:latin typeface="Cambria Math" panose="02040503050406030204" pitchFamily="18" charset="0"/>
                                      </a:rPr>
                                      <m:t>𝟏</m:t>
                                    </m:r>
                                  </m:sub>
                                </m:sSub>
                                <m:r>
                                  <a:rPr lang="en-GB" sz="1300" b="1" i="1" smtClean="0">
                                    <a:latin typeface="Cambria Math" panose="02040503050406030204" pitchFamily="18" charset="0"/>
                                  </a:rPr>
                                  <m:t>,</m:t>
                                </m:r>
                                <m:sSub>
                                  <m:sSubPr>
                                    <m:ctrlPr>
                                      <a:rPr lang="en-GB" sz="1300" b="1" i="1" smtClean="0">
                                        <a:latin typeface="Cambria Math" panose="02040503050406030204" pitchFamily="18" charset="0"/>
                                      </a:rPr>
                                    </m:ctrlPr>
                                  </m:sSubPr>
                                  <m:e>
                                    <m:r>
                                      <a:rPr lang="ru-RU" sz="1300" b="1" i="1" smtClean="0">
                                        <a:latin typeface="Cambria Math" panose="02040503050406030204" pitchFamily="18" charset="0"/>
                                      </a:rPr>
                                      <m:t>𝜷</m:t>
                                    </m:r>
                                  </m:e>
                                  <m:sub>
                                    <m:r>
                                      <a:rPr lang="en-GB" sz="1300" b="1" i="1" smtClean="0">
                                        <a:latin typeface="Cambria Math" panose="02040503050406030204" pitchFamily="18" charset="0"/>
                                      </a:rPr>
                                      <m:t>𝟐</m:t>
                                    </m:r>
                                  </m:sub>
                                </m:sSub>
                                <m:r>
                                  <a:rPr lang="en-GB" sz="1300" b="1" i="1" smtClean="0">
                                    <a:latin typeface="Cambria Math" panose="02040503050406030204" pitchFamily="18" charset="0"/>
                                  </a:rPr>
                                  <m:t>,</m:t>
                                </m:r>
                                <m:r>
                                  <a:rPr lang="en-GB" sz="1300" b="1" i="1" smtClean="0">
                                    <a:latin typeface="Cambria Math" panose="02040503050406030204" pitchFamily="18" charset="0"/>
                                    <a:ea typeface="Cambria Math" panose="02040503050406030204" pitchFamily="18" charset="0"/>
                                  </a:rPr>
                                  <m:t>𝜺</m:t>
                                </m:r>
                              </m:oMath>
                            </m:oMathPara>
                          </a14:m>
                          <a:endParaRPr lang="en-GB" sz="1300" b="1" dirty="0"/>
                        </a:p>
                      </a:txBody>
                      <a:tcPr marL="64173" marR="64173" marT="32087" marB="32087">
                        <a:solidFill>
                          <a:srgbClr val="B64202"/>
                        </a:solidFill>
                      </a:tcPr>
                    </a:tc>
                    <a:tc>
                      <a:txBody>
                        <a:bodyPr/>
                        <a:lstStyle/>
                        <a:p>
                          <a:r>
                            <a:rPr lang="en-GB" sz="1300" dirty="0"/>
                            <a:t>0.9, 0.999, 1e-8</a:t>
                          </a:r>
                          <a:endParaRPr lang="ru-RU" sz="1300" dirty="0"/>
                        </a:p>
                      </a:txBody>
                      <a:tcPr marL="64173" marR="64173" marT="32087" marB="32087"/>
                    </a:tc>
                    <a:extLst>
                      <a:ext uri="{0D108BD9-81ED-4DB2-BD59-A6C34878D82A}">
                        <a16:rowId xmlns:a16="http://schemas.microsoft.com/office/drawing/2014/main" val="3764821500"/>
                      </a:ext>
                    </a:extLst>
                  </a:tr>
                  <a:tr h="296034">
                    <a:tc>
                      <a:txBody>
                        <a:bodyPr/>
                        <a:lstStyle/>
                        <a:p>
                          <a:r>
                            <a:rPr lang="en-GB" sz="1300" b="1" dirty="0"/>
                            <a:t>Loss function</a:t>
                          </a:r>
                        </a:p>
                      </a:txBody>
                      <a:tcPr marL="64173" marR="64173" marT="32087" marB="32087">
                        <a:solidFill>
                          <a:srgbClr val="B64202"/>
                        </a:solidFill>
                      </a:tcPr>
                    </a:tc>
                    <a:tc>
                      <a:txBody>
                        <a:bodyPr/>
                        <a:lstStyle/>
                        <a:p>
                          <a:r>
                            <a:rPr lang="en-GB" sz="1300" dirty="0"/>
                            <a:t>Cross Entropy Loss</a:t>
                          </a:r>
                          <a:endParaRPr lang="ru-RU" sz="1300" dirty="0"/>
                        </a:p>
                      </a:txBody>
                      <a:tcPr marL="64173" marR="64173" marT="32087" marB="32087"/>
                    </a:tc>
                    <a:extLst>
                      <a:ext uri="{0D108BD9-81ED-4DB2-BD59-A6C34878D82A}">
                        <a16:rowId xmlns:a16="http://schemas.microsoft.com/office/drawing/2014/main" val="3729940115"/>
                      </a:ext>
                    </a:extLst>
                  </a:tr>
                  <a:tr h="296034">
                    <a:tc>
                      <a:txBody>
                        <a:bodyPr/>
                        <a:lstStyle/>
                        <a:p>
                          <a:r>
                            <a:rPr lang="en-GB" sz="1300" dirty="0"/>
                            <a:t>Batch size</a:t>
                          </a:r>
                          <a:endParaRPr lang="ru-RU" sz="1300" dirty="0"/>
                        </a:p>
                      </a:txBody>
                      <a:tcPr marL="64173" marR="64173" marT="32087" marB="32087">
                        <a:solidFill>
                          <a:srgbClr val="B64202"/>
                        </a:solidFill>
                      </a:tcPr>
                    </a:tc>
                    <a:tc>
                      <a:txBody>
                        <a:bodyPr/>
                        <a:lstStyle/>
                        <a:p>
                          <a:r>
                            <a:rPr lang="en-GB" sz="1300" dirty="0"/>
                            <a:t>1024</a:t>
                          </a:r>
                          <a:endParaRPr lang="ru-RU" sz="1300" dirty="0"/>
                        </a:p>
                      </a:txBody>
                      <a:tcPr marL="64173" marR="64173" marT="32087" marB="32087"/>
                    </a:tc>
                    <a:extLst>
                      <a:ext uri="{0D108BD9-81ED-4DB2-BD59-A6C34878D82A}">
                        <a16:rowId xmlns:a16="http://schemas.microsoft.com/office/drawing/2014/main" val="3327718090"/>
                      </a:ext>
                    </a:extLst>
                  </a:tr>
                  <a:tr h="519640">
                    <a:tc>
                      <a:txBody>
                        <a:bodyPr/>
                        <a:lstStyle/>
                        <a:p>
                          <a:r>
                            <a:rPr lang="en-GB" sz="1300" dirty="0"/>
                            <a:t>Epochs</a:t>
                          </a:r>
                          <a:endParaRPr lang="ru-RU" sz="1300" dirty="0"/>
                        </a:p>
                      </a:txBody>
                      <a:tcPr marL="64173" marR="64173" marT="32087" marB="32087">
                        <a:solidFill>
                          <a:srgbClr val="B64202"/>
                        </a:solidFill>
                      </a:tcPr>
                    </a:tc>
                    <a:tc>
                      <a:txBody>
                        <a:bodyPr/>
                        <a:lstStyle/>
                        <a:p>
                          <a:r>
                            <a:rPr lang="en-GB" sz="1300" dirty="0"/>
                            <a:t>1 – when selecting head model</a:t>
                          </a:r>
                        </a:p>
                        <a:p>
                          <a:r>
                            <a:rPr lang="en-GB" sz="1300" dirty="0"/>
                            <a:t>3 – when training the best head model</a:t>
                          </a:r>
                          <a:endParaRPr lang="ru-RU" sz="1300" dirty="0"/>
                        </a:p>
                      </a:txBody>
                      <a:tcPr marL="64173" marR="64173" marT="32087" marB="32087"/>
                    </a:tc>
                    <a:extLst>
                      <a:ext uri="{0D108BD9-81ED-4DB2-BD59-A6C34878D82A}">
                        <a16:rowId xmlns:a16="http://schemas.microsoft.com/office/drawing/2014/main" val="1953402495"/>
                      </a:ext>
                    </a:extLst>
                  </a:tr>
                </a:tbl>
              </a:graphicData>
            </a:graphic>
          </p:graphicFrame>
        </mc:Choice>
        <mc:Fallback xmlns="">
          <p:graphicFrame>
            <p:nvGraphicFramePr>
              <p:cNvPr id="14" name="Таблица 13">
                <a:extLst>
                  <a:ext uri="{FF2B5EF4-FFF2-40B4-BE49-F238E27FC236}">
                    <a16:creationId xmlns:a16="http://schemas.microsoft.com/office/drawing/2014/main" id="{6314E42F-1366-0EBA-755D-A23C4CF14E55}"/>
                  </a:ext>
                </a:extLst>
              </p:cNvPr>
              <p:cNvGraphicFramePr>
                <a:graphicFrameLocks noGrp="1"/>
              </p:cNvGraphicFramePr>
              <p:nvPr>
                <p:extLst>
                  <p:ext uri="{D42A27DB-BD31-4B8C-83A1-F6EECF244321}">
                    <p14:modId xmlns:p14="http://schemas.microsoft.com/office/powerpoint/2010/main" val="2419249527"/>
                  </p:ext>
                </p:extLst>
              </p:nvPr>
            </p:nvGraphicFramePr>
            <p:xfrm>
              <a:off x="545439" y="1516389"/>
              <a:ext cx="4593216" cy="1999810"/>
            </p:xfrm>
            <a:graphic>
              <a:graphicData uri="http://schemas.openxmlformats.org/drawingml/2006/table">
                <a:tbl>
                  <a:tblPr firstCol="1" bandRow="1">
                    <a:tableStyleId>{85BE263C-DBD7-4A20-BB59-AAB30ACAA65A}</a:tableStyleId>
                  </a:tblPr>
                  <a:tblGrid>
                    <a:gridCol w="1365421">
                      <a:extLst>
                        <a:ext uri="{9D8B030D-6E8A-4147-A177-3AD203B41FA5}">
                          <a16:colId xmlns:a16="http://schemas.microsoft.com/office/drawing/2014/main" val="247081137"/>
                        </a:ext>
                      </a:extLst>
                    </a:gridCol>
                    <a:gridCol w="3227795">
                      <a:extLst>
                        <a:ext uri="{9D8B030D-6E8A-4147-A177-3AD203B41FA5}">
                          <a16:colId xmlns:a16="http://schemas.microsoft.com/office/drawing/2014/main" val="380409481"/>
                        </a:ext>
                      </a:extLst>
                    </a:gridCol>
                  </a:tblGrid>
                  <a:tr h="296034">
                    <a:tc>
                      <a:txBody>
                        <a:bodyPr/>
                        <a:lstStyle/>
                        <a:p>
                          <a:r>
                            <a:rPr lang="en-GB" sz="1300" dirty="0"/>
                            <a:t>Optimization</a:t>
                          </a:r>
                          <a:endParaRPr lang="ru-RU" sz="1300" dirty="0"/>
                        </a:p>
                      </a:txBody>
                      <a:tcPr marL="64173" marR="64173" marT="32087" marB="32087">
                        <a:solidFill>
                          <a:srgbClr val="B64202"/>
                        </a:solidFill>
                      </a:tcPr>
                    </a:tc>
                    <a:tc>
                      <a:txBody>
                        <a:bodyPr/>
                        <a:lstStyle/>
                        <a:p>
                          <a:r>
                            <a:rPr lang="en-GB" sz="1300" dirty="0"/>
                            <a:t>Adam</a:t>
                          </a:r>
                          <a:endParaRPr lang="ru-RU" sz="1300" dirty="0"/>
                        </a:p>
                      </a:txBody>
                      <a:tcPr marL="64173" marR="64173" marT="32087" marB="32087"/>
                    </a:tc>
                    <a:extLst>
                      <a:ext uri="{0D108BD9-81ED-4DB2-BD59-A6C34878D82A}">
                        <a16:rowId xmlns:a16="http://schemas.microsoft.com/office/drawing/2014/main" val="3395423839"/>
                      </a:ext>
                    </a:extLst>
                  </a:tr>
                  <a:tr h="296034">
                    <a:tc>
                      <a:txBody>
                        <a:bodyPr/>
                        <a:lstStyle/>
                        <a:p>
                          <a:r>
                            <a:rPr lang="en-GB" sz="1300" dirty="0"/>
                            <a:t>Learning rate</a:t>
                          </a:r>
                          <a:endParaRPr lang="ru-RU" sz="1300" dirty="0"/>
                        </a:p>
                      </a:txBody>
                      <a:tcPr marL="64173" marR="64173" marT="32087" marB="32087">
                        <a:solidFill>
                          <a:srgbClr val="B64202"/>
                        </a:solidFill>
                      </a:tcPr>
                    </a:tc>
                    <a:tc>
                      <a:txBody>
                        <a:bodyPr/>
                        <a:lstStyle/>
                        <a:p>
                          <a:r>
                            <a:rPr lang="en-GB" sz="1300" dirty="0"/>
                            <a:t>1e-5</a:t>
                          </a:r>
                          <a:endParaRPr lang="ru-RU" sz="1300" dirty="0"/>
                        </a:p>
                      </a:txBody>
                      <a:tcPr marL="64173" marR="64173" marT="32087" marB="32087"/>
                    </a:tc>
                    <a:extLst>
                      <a:ext uri="{0D108BD9-81ED-4DB2-BD59-A6C34878D82A}">
                        <a16:rowId xmlns:a16="http://schemas.microsoft.com/office/drawing/2014/main" val="2996406220"/>
                      </a:ext>
                    </a:extLst>
                  </a:tr>
                  <a:tr h="296034">
                    <a:tc>
                      <a:txBody>
                        <a:bodyPr/>
                        <a:lstStyle/>
                        <a:p>
                          <a:endParaRPr lang="ru-RU"/>
                        </a:p>
                      </a:txBody>
                      <a:tcPr marL="64173" marR="64173" marT="32087" marB="32087">
                        <a:blipFill>
                          <a:blip r:embed="rId3"/>
                          <a:stretch>
                            <a:fillRect t="-202041" r="-237946" b="-377551"/>
                          </a:stretch>
                        </a:blipFill>
                      </a:tcPr>
                    </a:tc>
                    <a:tc>
                      <a:txBody>
                        <a:bodyPr/>
                        <a:lstStyle/>
                        <a:p>
                          <a:r>
                            <a:rPr lang="en-GB" sz="1300" dirty="0"/>
                            <a:t>0.9, 0.999, 1e-8</a:t>
                          </a:r>
                          <a:endParaRPr lang="ru-RU" sz="1300" dirty="0"/>
                        </a:p>
                      </a:txBody>
                      <a:tcPr marL="64173" marR="64173" marT="32087" marB="32087"/>
                    </a:tc>
                    <a:extLst>
                      <a:ext uri="{0D108BD9-81ED-4DB2-BD59-A6C34878D82A}">
                        <a16:rowId xmlns:a16="http://schemas.microsoft.com/office/drawing/2014/main" val="3764821500"/>
                      </a:ext>
                    </a:extLst>
                  </a:tr>
                  <a:tr h="296034">
                    <a:tc>
                      <a:txBody>
                        <a:bodyPr/>
                        <a:lstStyle/>
                        <a:p>
                          <a:r>
                            <a:rPr lang="en-GB" sz="1300" b="1" dirty="0"/>
                            <a:t>Loss function</a:t>
                          </a:r>
                        </a:p>
                      </a:txBody>
                      <a:tcPr marL="64173" marR="64173" marT="32087" marB="32087">
                        <a:solidFill>
                          <a:srgbClr val="B64202"/>
                        </a:solidFill>
                      </a:tcPr>
                    </a:tc>
                    <a:tc>
                      <a:txBody>
                        <a:bodyPr/>
                        <a:lstStyle/>
                        <a:p>
                          <a:r>
                            <a:rPr lang="en-GB" sz="1300" dirty="0"/>
                            <a:t>Cross Entropy Loss</a:t>
                          </a:r>
                          <a:endParaRPr lang="ru-RU" sz="1300" dirty="0"/>
                        </a:p>
                      </a:txBody>
                      <a:tcPr marL="64173" marR="64173" marT="32087" marB="32087"/>
                    </a:tc>
                    <a:extLst>
                      <a:ext uri="{0D108BD9-81ED-4DB2-BD59-A6C34878D82A}">
                        <a16:rowId xmlns:a16="http://schemas.microsoft.com/office/drawing/2014/main" val="3729940115"/>
                      </a:ext>
                    </a:extLst>
                  </a:tr>
                  <a:tr h="296034">
                    <a:tc>
                      <a:txBody>
                        <a:bodyPr/>
                        <a:lstStyle/>
                        <a:p>
                          <a:r>
                            <a:rPr lang="en-GB" sz="1300" dirty="0"/>
                            <a:t>Batch size</a:t>
                          </a:r>
                          <a:endParaRPr lang="ru-RU" sz="1300" dirty="0"/>
                        </a:p>
                      </a:txBody>
                      <a:tcPr marL="64173" marR="64173" marT="32087" marB="32087">
                        <a:solidFill>
                          <a:srgbClr val="B64202"/>
                        </a:solidFill>
                      </a:tcPr>
                    </a:tc>
                    <a:tc>
                      <a:txBody>
                        <a:bodyPr/>
                        <a:lstStyle/>
                        <a:p>
                          <a:r>
                            <a:rPr lang="en-GB" sz="1300" dirty="0"/>
                            <a:t>1024</a:t>
                          </a:r>
                          <a:endParaRPr lang="ru-RU" sz="1300" dirty="0"/>
                        </a:p>
                      </a:txBody>
                      <a:tcPr marL="64173" marR="64173" marT="32087" marB="32087"/>
                    </a:tc>
                    <a:extLst>
                      <a:ext uri="{0D108BD9-81ED-4DB2-BD59-A6C34878D82A}">
                        <a16:rowId xmlns:a16="http://schemas.microsoft.com/office/drawing/2014/main" val="3327718090"/>
                      </a:ext>
                    </a:extLst>
                  </a:tr>
                  <a:tr h="519640">
                    <a:tc>
                      <a:txBody>
                        <a:bodyPr/>
                        <a:lstStyle/>
                        <a:p>
                          <a:r>
                            <a:rPr lang="en-GB" sz="1300" dirty="0"/>
                            <a:t>Epochs</a:t>
                          </a:r>
                          <a:endParaRPr lang="ru-RU" sz="1300" dirty="0"/>
                        </a:p>
                      </a:txBody>
                      <a:tcPr marL="64173" marR="64173" marT="32087" marB="32087">
                        <a:solidFill>
                          <a:srgbClr val="B64202"/>
                        </a:solidFill>
                      </a:tcPr>
                    </a:tc>
                    <a:tc>
                      <a:txBody>
                        <a:bodyPr/>
                        <a:lstStyle/>
                        <a:p>
                          <a:r>
                            <a:rPr lang="en-GB" sz="1300" dirty="0"/>
                            <a:t>1 – when selecting head model</a:t>
                          </a:r>
                        </a:p>
                        <a:p>
                          <a:r>
                            <a:rPr lang="en-GB" sz="1300" dirty="0"/>
                            <a:t>3 – when training the best head model</a:t>
                          </a:r>
                          <a:endParaRPr lang="ru-RU" sz="1300" dirty="0"/>
                        </a:p>
                      </a:txBody>
                      <a:tcPr marL="64173" marR="64173" marT="32087" marB="32087"/>
                    </a:tc>
                    <a:extLst>
                      <a:ext uri="{0D108BD9-81ED-4DB2-BD59-A6C34878D82A}">
                        <a16:rowId xmlns:a16="http://schemas.microsoft.com/office/drawing/2014/main" val="1953402495"/>
                      </a:ext>
                    </a:extLst>
                  </a:tr>
                </a:tbl>
              </a:graphicData>
            </a:graphic>
          </p:graphicFrame>
        </mc:Fallback>
      </mc:AlternateContent>
      <p:sp>
        <p:nvSpPr>
          <p:cNvPr id="2" name="Прямоугольник 1">
            <a:extLst>
              <a:ext uri="{FF2B5EF4-FFF2-40B4-BE49-F238E27FC236}">
                <a16:creationId xmlns:a16="http://schemas.microsoft.com/office/drawing/2014/main" id="{70367FF2-CB33-90D8-A54D-18E0C8D9841F}"/>
              </a:ext>
            </a:extLst>
          </p:cNvPr>
          <p:cNvSpPr/>
          <p:nvPr/>
        </p:nvSpPr>
        <p:spPr>
          <a:xfrm>
            <a:off x="8622170" y="4774168"/>
            <a:ext cx="447457" cy="400110"/>
          </a:xfrm>
          <a:prstGeom prst="rect">
            <a:avLst/>
          </a:prstGeom>
        </p:spPr>
        <p:txBody>
          <a:bodyPr wrap="square">
            <a:spAutoFit/>
          </a:bodyPr>
          <a:lstStyle/>
          <a:p>
            <a:r>
              <a:rPr lang="en-US" sz="2000" b="1" dirty="0"/>
              <a:t>14</a:t>
            </a:r>
            <a:endParaRPr lang="ru-RU" sz="2000" dirty="0"/>
          </a:p>
        </p:txBody>
      </p:sp>
    </p:spTree>
    <p:extLst>
      <p:ext uri="{BB962C8B-B14F-4D97-AF65-F5344CB8AC3E}">
        <p14:creationId xmlns:p14="http://schemas.microsoft.com/office/powerpoint/2010/main" val="2187352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FF9F11E3-82B7-CE1B-2EF3-1CCA932E6BBD}"/>
              </a:ext>
            </a:extLst>
          </p:cNvPr>
          <p:cNvSpPr>
            <a:spLocks noGrp="1"/>
          </p:cNvSpPr>
          <p:nvPr>
            <p:ph type="title"/>
          </p:nvPr>
        </p:nvSpPr>
        <p:spPr/>
        <p:txBody>
          <a:bodyPr>
            <a:normAutofit fontScale="90000"/>
          </a:bodyPr>
          <a:lstStyle/>
          <a:p>
            <a:r>
              <a:rPr lang="en-GB" dirty="0"/>
              <a:t>VII. Stacking Model </a:t>
            </a:r>
            <a:endParaRPr lang="ru-RU" dirty="0"/>
          </a:p>
        </p:txBody>
      </p:sp>
      <p:sp>
        <p:nvSpPr>
          <p:cNvPr id="5" name="Объект 4">
            <a:extLst>
              <a:ext uri="{FF2B5EF4-FFF2-40B4-BE49-F238E27FC236}">
                <a16:creationId xmlns:a16="http://schemas.microsoft.com/office/drawing/2014/main" id="{9F33693B-7E57-B051-9FD7-4C07311AB1E5}"/>
              </a:ext>
            </a:extLst>
          </p:cNvPr>
          <p:cNvSpPr>
            <a:spLocks noGrp="1"/>
          </p:cNvSpPr>
          <p:nvPr>
            <p:ph sz="half" idx="1"/>
          </p:nvPr>
        </p:nvSpPr>
        <p:spPr/>
        <p:txBody>
          <a:bodyPr>
            <a:normAutofit/>
          </a:bodyPr>
          <a:lstStyle/>
          <a:p>
            <a:r>
              <a:rPr lang="en-GB" sz="1800" b="1" dirty="0"/>
              <a:t>Training process:</a:t>
            </a:r>
          </a:p>
          <a:p>
            <a:r>
              <a:rPr lang="en-GB" sz="1800" dirty="0"/>
              <a:t>- </a:t>
            </a:r>
            <a:r>
              <a:rPr lang="en-GB" sz="1800" b="1" dirty="0"/>
              <a:t>second-level model </a:t>
            </a:r>
            <a:r>
              <a:rPr lang="en-GB" sz="1800" dirty="0"/>
              <a:t>is trained </a:t>
            </a:r>
            <a:r>
              <a:rPr lang="en-GB" sz="1800" b="1" dirty="0"/>
              <a:t>on</a:t>
            </a:r>
            <a:r>
              <a:rPr lang="en-GB" sz="1800" dirty="0"/>
              <a:t> </a:t>
            </a:r>
            <a:r>
              <a:rPr lang="en-GB" sz="1800" b="1" dirty="0"/>
              <a:t>first-level logits</a:t>
            </a:r>
            <a:r>
              <a:rPr lang="en-GB" sz="1800" dirty="0"/>
              <a:t> </a:t>
            </a:r>
            <a:r>
              <a:rPr lang="en-GB" sz="1800" b="1" dirty="0"/>
              <a:t>generated</a:t>
            </a:r>
            <a:r>
              <a:rPr lang="en-GB" sz="1800" dirty="0"/>
              <a:t> by first-level models </a:t>
            </a:r>
            <a:r>
              <a:rPr lang="en-GB" sz="1800" b="1" dirty="0"/>
              <a:t>via</a:t>
            </a:r>
            <a:r>
              <a:rPr lang="en-GB" sz="1800" dirty="0"/>
              <a:t> </a:t>
            </a:r>
          </a:p>
          <a:p>
            <a:r>
              <a:rPr lang="en-GB" sz="1800" b="1" dirty="0"/>
              <a:t>cross-validation</a:t>
            </a:r>
            <a:r>
              <a:rPr lang="en-GB" sz="1800" dirty="0"/>
              <a:t> on 4 folds</a:t>
            </a:r>
          </a:p>
          <a:p>
            <a:r>
              <a:rPr lang="en-GB" sz="1800" dirty="0"/>
              <a:t>- </a:t>
            </a:r>
            <a:r>
              <a:rPr lang="en-GB" sz="1800" b="1" dirty="0"/>
              <a:t>second-level model</a:t>
            </a:r>
            <a:r>
              <a:rPr lang="en-GB" sz="1800" dirty="0"/>
              <a:t> is </a:t>
            </a:r>
            <a:r>
              <a:rPr lang="en-GB" sz="1800" b="1" dirty="0"/>
              <a:t>tuned</a:t>
            </a:r>
            <a:r>
              <a:rPr lang="en-GB" sz="1800" dirty="0"/>
              <a:t> using </a:t>
            </a:r>
            <a:r>
              <a:rPr lang="en-GB" sz="1800" b="1" dirty="0" err="1"/>
              <a:t>Optuna</a:t>
            </a:r>
            <a:r>
              <a:rPr lang="en-GB" sz="1800" dirty="0"/>
              <a:t> package (sampler – </a:t>
            </a:r>
            <a:r>
              <a:rPr lang="en-GB" sz="1800" dirty="0" err="1"/>
              <a:t>TPESampler</a:t>
            </a:r>
            <a:r>
              <a:rPr lang="en-GB" sz="1800" dirty="0"/>
              <a:t>) with</a:t>
            </a:r>
            <a:r>
              <a:rPr lang="en-GB" sz="1800" b="1" dirty="0"/>
              <a:t> </a:t>
            </a:r>
          </a:p>
          <a:p>
            <a:r>
              <a:rPr lang="en-GB" sz="1800" b="1" dirty="0"/>
              <a:t>cross-validation </a:t>
            </a:r>
            <a:r>
              <a:rPr lang="en-GB" sz="1800" dirty="0"/>
              <a:t>on 4 folds</a:t>
            </a:r>
          </a:p>
          <a:p>
            <a:endParaRPr lang="en-GB" sz="1800" dirty="0"/>
          </a:p>
        </p:txBody>
      </p:sp>
      <p:sp>
        <p:nvSpPr>
          <p:cNvPr id="13" name="Текст 2">
            <a:extLst>
              <a:ext uri="{FF2B5EF4-FFF2-40B4-BE49-F238E27FC236}">
                <a16:creationId xmlns:a16="http://schemas.microsoft.com/office/drawing/2014/main" id="{CA2D550C-6442-2E0C-E4C2-D93163BAC28C}"/>
              </a:ext>
            </a:extLst>
          </p:cNvPr>
          <p:cNvSpPr txBox="1">
            <a:spLocks/>
          </p:cNvSpPr>
          <p:nvPr/>
        </p:nvSpPr>
        <p:spPr>
          <a:xfrm>
            <a:off x="5231877" y="3240403"/>
            <a:ext cx="3454924" cy="1171481"/>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400" b="1" dirty="0"/>
              <a:t>Table</a:t>
            </a:r>
            <a:r>
              <a:rPr lang="en-GB" sz="1400" dirty="0"/>
              <a:t>. List of considered second-level models</a:t>
            </a:r>
            <a:endParaRPr lang="ru-RU" sz="1400" dirty="0"/>
          </a:p>
        </p:txBody>
      </p:sp>
      <p:graphicFrame>
        <p:nvGraphicFramePr>
          <p:cNvPr id="2" name="Таблица 1">
            <a:extLst>
              <a:ext uri="{FF2B5EF4-FFF2-40B4-BE49-F238E27FC236}">
                <a16:creationId xmlns:a16="http://schemas.microsoft.com/office/drawing/2014/main" id="{B3A6FF83-FB6A-52C6-8912-5DCBC2C9D339}"/>
              </a:ext>
            </a:extLst>
          </p:cNvPr>
          <p:cNvGraphicFramePr>
            <a:graphicFrameLocks noGrp="1"/>
          </p:cNvGraphicFramePr>
          <p:nvPr>
            <p:extLst>
              <p:ext uri="{D42A27DB-BD31-4B8C-83A1-F6EECF244321}">
                <p14:modId xmlns:p14="http://schemas.microsoft.com/office/powerpoint/2010/main" val="3186921802"/>
              </p:ext>
            </p:extLst>
          </p:nvPr>
        </p:nvGraphicFramePr>
        <p:xfrm>
          <a:off x="543791" y="3082077"/>
          <a:ext cx="4287147" cy="853614"/>
        </p:xfrm>
        <a:graphic>
          <a:graphicData uri="http://schemas.openxmlformats.org/drawingml/2006/table">
            <a:tbl>
              <a:tblPr bandRow="1">
                <a:tableStyleId>{85BE263C-DBD7-4A20-BB59-AAB30ACAA65A}</a:tableStyleId>
              </a:tblPr>
              <a:tblGrid>
                <a:gridCol w="1429049">
                  <a:extLst>
                    <a:ext uri="{9D8B030D-6E8A-4147-A177-3AD203B41FA5}">
                      <a16:colId xmlns:a16="http://schemas.microsoft.com/office/drawing/2014/main" val="380409481"/>
                    </a:ext>
                  </a:extLst>
                </a:gridCol>
                <a:gridCol w="1429049">
                  <a:extLst>
                    <a:ext uri="{9D8B030D-6E8A-4147-A177-3AD203B41FA5}">
                      <a16:colId xmlns:a16="http://schemas.microsoft.com/office/drawing/2014/main" val="207201705"/>
                    </a:ext>
                  </a:extLst>
                </a:gridCol>
                <a:gridCol w="1429049">
                  <a:extLst>
                    <a:ext uri="{9D8B030D-6E8A-4147-A177-3AD203B41FA5}">
                      <a16:colId xmlns:a16="http://schemas.microsoft.com/office/drawing/2014/main" val="2318002804"/>
                    </a:ext>
                  </a:extLst>
                </a:gridCol>
              </a:tblGrid>
              <a:tr h="426807">
                <a:tc>
                  <a:txBody>
                    <a:bodyPr/>
                    <a:lstStyle/>
                    <a:p>
                      <a:r>
                        <a:rPr lang="en-GB" sz="1800" dirty="0">
                          <a:latin typeface="Golos Text" panose="020B0503020202020204"/>
                        </a:rPr>
                        <a:t>LR</a:t>
                      </a:r>
                      <a:endParaRPr lang="ru-RU" sz="1800" dirty="0"/>
                    </a:p>
                  </a:txBody>
                  <a:tcPr marL="64173" marR="64173" marT="32087" marB="32087"/>
                </a:tc>
                <a:tc>
                  <a:txBody>
                    <a:bodyPr/>
                    <a:lstStyle/>
                    <a:p>
                      <a:r>
                        <a:rPr lang="en-GB" sz="1800" dirty="0">
                          <a:latin typeface="Golos Text" panose="020B0503020202020204"/>
                        </a:rPr>
                        <a:t>SVC (linear)</a:t>
                      </a:r>
                      <a:endParaRPr lang="ru-RU" sz="1800" dirty="0"/>
                    </a:p>
                  </a:txBody>
                  <a:tcPr marL="64173" marR="64173" marT="32087" marB="32087"/>
                </a:tc>
                <a:tc>
                  <a:txBody>
                    <a:bodyPr/>
                    <a:lstStyle/>
                    <a:p>
                      <a:r>
                        <a:rPr lang="en-GB" sz="1800" dirty="0">
                          <a:latin typeface="Golos Text" panose="020B0503020202020204"/>
                        </a:rPr>
                        <a:t>SVC (</a:t>
                      </a:r>
                      <a:r>
                        <a:rPr lang="en-GB" sz="1800" dirty="0" err="1">
                          <a:latin typeface="Golos Text" panose="020B0503020202020204"/>
                        </a:rPr>
                        <a:t>rbf</a:t>
                      </a:r>
                      <a:r>
                        <a:rPr lang="en-GB" sz="1800" dirty="0">
                          <a:latin typeface="Golos Text" panose="020B0503020202020204"/>
                        </a:rPr>
                        <a:t>)</a:t>
                      </a:r>
                      <a:endParaRPr lang="ru-RU" sz="1800" dirty="0"/>
                    </a:p>
                  </a:txBody>
                  <a:tcPr marL="64173" marR="64173" marT="32087" marB="32087"/>
                </a:tc>
                <a:extLst>
                  <a:ext uri="{0D108BD9-81ED-4DB2-BD59-A6C34878D82A}">
                    <a16:rowId xmlns:a16="http://schemas.microsoft.com/office/drawing/2014/main" val="3395423839"/>
                  </a:ext>
                </a:extLst>
              </a:tr>
              <a:tr h="426807">
                <a:tc>
                  <a:txBody>
                    <a:bodyPr/>
                    <a:lstStyle/>
                    <a:p>
                      <a:r>
                        <a:rPr lang="en-GB" sz="1800" dirty="0">
                          <a:latin typeface="Golos Text" panose="020B0503020202020204"/>
                        </a:rPr>
                        <a:t>RFC </a:t>
                      </a:r>
                      <a:endParaRPr lang="ru-RU" sz="1800" dirty="0"/>
                    </a:p>
                  </a:txBody>
                  <a:tcPr marL="64173" marR="64173" marT="32087" marB="32087"/>
                </a:tc>
                <a:tc>
                  <a:txBody>
                    <a:bodyPr/>
                    <a:lstStyle/>
                    <a:p>
                      <a:r>
                        <a:rPr lang="en-GB" sz="1800" dirty="0" err="1">
                          <a:latin typeface="Golos Text" panose="020B0503020202020204"/>
                        </a:rPr>
                        <a:t>XGBoost</a:t>
                      </a:r>
                      <a:endParaRPr lang="ru-RU" sz="1800" dirty="0"/>
                    </a:p>
                  </a:txBody>
                  <a:tcPr marL="64173" marR="64173" marT="32087" marB="32087"/>
                </a:tc>
                <a:tc>
                  <a:txBody>
                    <a:bodyPr/>
                    <a:lstStyle/>
                    <a:p>
                      <a:r>
                        <a:rPr lang="en-GB" sz="1800" dirty="0" err="1">
                          <a:latin typeface="Golos Text" panose="020B0503020202020204"/>
                        </a:rPr>
                        <a:t>LightGBM</a:t>
                      </a:r>
                      <a:endParaRPr lang="ru-RU" sz="1800" dirty="0"/>
                    </a:p>
                  </a:txBody>
                  <a:tcPr marL="64173" marR="64173" marT="32087" marB="32087"/>
                </a:tc>
                <a:extLst>
                  <a:ext uri="{0D108BD9-81ED-4DB2-BD59-A6C34878D82A}">
                    <a16:rowId xmlns:a16="http://schemas.microsoft.com/office/drawing/2014/main" val="1928551093"/>
                  </a:ext>
                </a:extLst>
              </a:tr>
            </a:tbl>
          </a:graphicData>
        </a:graphic>
      </p:graphicFrame>
      <p:sp>
        <p:nvSpPr>
          <p:cNvPr id="3" name="Прямоугольник 2">
            <a:extLst>
              <a:ext uri="{FF2B5EF4-FFF2-40B4-BE49-F238E27FC236}">
                <a16:creationId xmlns:a16="http://schemas.microsoft.com/office/drawing/2014/main" id="{2AF4EF25-CCA4-6AC2-4104-10D1634C185D}"/>
              </a:ext>
            </a:extLst>
          </p:cNvPr>
          <p:cNvSpPr/>
          <p:nvPr/>
        </p:nvSpPr>
        <p:spPr>
          <a:xfrm>
            <a:off x="8622170" y="4774168"/>
            <a:ext cx="447457" cy="400110"/>
          </a:xfrm>
          <a:prstGeom prst="rect">
            <a:avLst/>
          </a:prstGeom>
        </p:spPr>
        <p:txBody>
          <a:bodyPr wrap="square">
            <a:spAutoFit/>
          </a:bodyPr>
          <a:lstStyle/>
          <a:p>
            <a:r>
              <a:rPr lang="en-US" sz="2000" b="1" dirty="0"/>
              <a:t>15</a:t>
            </a:r>
            <a:endParaRPr lang="ru-RU" sz="2000" dirty="0"/>
          </a:p>
        </p:txBody>
      </p:sp>
    </p:spTree>
    <p:extLst>
      <p:ext uri="{BB962C8B-B14F-4D97-AF65-F5344CB8AC3E}">
        <p14:creationId xmlns:p14="http://schemas.microsoft.com/office/powerpoint/2010/main" val="3785619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FF9F11E3-82B7-CE1B-2EF3-1CCA932E6BBD}"/>
              </a:ext>
            </a:extLst>
          </p:cNvPr>
          <p:cNvSpPr>
            <a:spLocks noGrp="1"/>
          </p:cNvSpPr>
          <p:nvPr>
            <p:ph type="title"/>
          </p:nvPr>
        </p:nvSpPr>
        <p:spPr/>
        <p:txBody>
          <a:bodyPr>
            <a:normAutofit fontScale="90000"/>
          </a:bodyPr>
          <a:lstStyle/>
          <a:p>
            <a:r>
              <a:rPr lang="en-GB" dirty="0"/>
              <a:t>VIII. Head Model Selection Results</a:t>
            </a:r>
            <a:endParaRPr lang="ru-RU" dirty="0"/>
          </a:p>
        </p:txBody>
      </p:sp>
      <p:graphicFrame>
        <p:nvGraphicFramePr>
          <p:cNvPr id="3" name="Таблица 2">
            <a:extLst>
              <a:ext uri="{FF2B5EF4-FFF2-40B4-BE49-F238E27FC236}">
                <a16:creationId xmlns:a16="http://schemas.microsoft.com/office/drawing/2014/main" id="{140978BD-C8E7-AB70-6400-850D66B186FA}"/>
              </a:ext>
            </a:extLst>
          </p:cNvPr>
          <p:cNvGraphicFramePr>
            <a:graphicFrameLocks noGrp="1"/>
          </p:cNvGraphicFramePr>
          <p:nvPr>
            <p:extLst>
              <p:ext uri="{D42A27DB-BD31-4B8C-83A1-F6EECF244321}">
                <p14:modId xmlns:p14="http://schemas.microsoft.com/office/powerpoint/2010/main" val="3759351884"/>
              </p:ext>
            </p:extLst>
          </p:nvPr>
        </p:nvGraphicFramePr>
        <p:xfrm>
          <a:off x="532615" y="1048314"/>
          <a:ext cx="7400041" cy="2387690"/>
        </p:xfrm>
        <a:graphic>
          <a:graphicData uri="http://schemas.openxmlformats.org/drawingml/2006/table">
            <a:tbl>
              <a:tblPr firstRow="1" firstCol="1" bandRow="1">
                <a:tableStyleId>{85BE263C-DBD7-4A20-BB59-AAB30ACAA65A}</a:tableStyleId>
              </a:tblPr>
              <a:tblGrid>
                <a:gridCol w="585927">
                  <a:extLst>
                    <a:ext uri="{9D8B030D-6E8A-4147-A177-3AD203B41FA5}">
                      <a16:colId xmlns:a16="http://schemas.microsoft.com/office/drawing/2014/main" val="3265331950"/>
                    </a:ext>
                  </a:extLst>
                </a:gridCol>
                <a:gridCol w="3407057">
                  <a:extLst>
                    <a:ext uri="{9D8B030D-6E8A-4147-A177-3AD203B41FA5}">
                      <a16:colId xmlns:a16="http://schemas.microsoft.com/office/drawing/2014/main" val="3305577842"/>
                    </a:ext>
                  </a:extLst>
                </a:gridCol>
                <a:gridCol w="3407057">
                  <a:extLst>
                    <a:ext uri="{9D8B030D-6E8A-4147-A177-3AD203B41FA5}">
                      <a16:colId xmlns:a16="http://schemas.microsoft.com/office/drawing/2014/main" val="4241294987"/>
                    </a:ext>
                  </a:extLst>
                </a:gridCol>
              </a:tblGrid>
              <a:tr h="439340">
                <a:tc>
                  <a:txBody>
                    <a:bodyPr/>
                    <a:lstStyle/>
                    <a:p>
                      <a:pPr algn="ctr"/>
                      <a:r>
                        <a:rPr lang="en-GB" sz="1100" dirty="0"/>
                        <a:t>RM</a:t>
                      </a:r>
                      <a:endParaRPr lang="ru-RU" sz="1100" dirty="0"/>
                    </a:p>
                  </a:txBody>
                  <a:tcPr marL="58581" marR="58581" marT="29291" marB="29291" anchor="ctr">
                    <a:solidFill>
                      <a:srgbClr val="B6420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dirty="0"/>
                        <a:t>F1 (validation)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dirty="0"/>
                        <a:t>MHSA / STCNN / MHSA+STCNN / STCNN+MHSA</a:t>
                      </a:r>
                      <a:endParaRPr lang="ru-RU" sz="1100" dirty="0"/>
                    </a:p>
                  </a:txBody>
                  <a:tcPr marL="58581" marR="58581" marT="29291" marB="29291" anchor="ctr">
                    <a:solidFill>
                      <a:srgbClr val="B64202"/>
                    </a:solidFill>
                  </a:tcPr>
                </a:tc>
                <a:tc>
                  <a:txBody>
                    <a:bodyPr/>
                    <a:lstStyle/>
                    <a:p>
                      <a:pPr algn="ctr"/>
                      <a:r>
                        <a:rPr lang="en-GB" sz="1100" dirty="0"/>
                        <a:t>Accuracy (validation)</a:t>
                      </a:r>
                    </a:p>
                    <a:p>
                      <a:pPr algn="ctr"/>
                      <a:r>
                        <a:rPr lang="en-GB" sz="1100" dirty="0"/>
                        <a:t>MHSA / STCNN / MHSA+STCNN / STCNN+MHSA</a:t>
                      </a:r>
                      <a:endParaRPr lang="ru-RU" sz="1100" dirty="0"/>
                    </a:p>
                  </a:txBody>
                  <a:tcPr marL="58581" marR="58581" marT="29291" marB="29291" anchor="ctr">
                    <a:solidFill>
                      <a:srgbClr val="B64202"/>
                    </a:solidFill>
                  </a:tcPr>
                </a:tc>
                <a:extLst>
                  <a:ext uri="{0D108BD9-81ED-4DB2-BD59-A6C34878D82A}">
                    <a16:rowId xmlns:a16="http://schemas.microsoft.com/office/drawing/2014/main" val="3395423839"/>
                  </a:ext>
                </a:extLst>
              </a:tr>
              <a:tr h="252823">
                <a:tc>
                  <a:txBody>
                    <a:bodyPr/>
                    <a:lstStyle/>
                    <a:p>
                      <a:pPr algn="ctr"/>
                      <a:r>
                        <a:rPr lang="en-GB" sz="1100" dirty="0"/>
                        <a:t>FFNN</a:t>
                      </a:r>
                      <a:endParaRPr lang="ru-RU" sz="1100" dirty="0"/>
                    </a:p>
                  </a:txBody>
                  <a:tcPr marL="58581" marR="58581" marT="29291" marB="29291" anchor="ctr">
                    <a:solidFill>
                      <a:srgbClr val="B64202"/>
                    </a:solidFill>
                  </a:tcPr>
                </a:tc>
                <a:tc>
                  <a:txBody>
                    <a:bodyPr/>
                    <a:lstStyle/>
                    <a:p>
                      <a:pPr algn="ctr"/>
                      <a:r>
                        <a:rPr lang="ru-RU" sz="1100" dirty="0"/>
                        <a:t>0.7576</a:t>
                      </a:r>
                    </a:p>
                  </a:txBody>
                  <a:tcPr marL="58581" marR="58581" marT="29291" marB="29291" anchor="ctr"/>
                </a:tc>
                <a:tc>
                  <a:txBody>
                    <a:bodyPr/>
                    <a:lstStyle/>
                    <a:p>
                      <a:pPr algn="ctr"/>
                      <a:r>
                        <a:rPr lang="ru-RU" sz="1100" dirty="0"/>
                        <a:t>0.8509</a:t>
                      </a:r>
                    </a:p>
                  </a:txBody>
                  <a:tcPr marL="58581" marR="58581" marT="29291" marB="29291" anchor="ctr"/>
                </a:tc>
                <a:extLst>
                  <a:ext uri="{0D108BD9-81ED-4DB2-BD59-A6C34878D82A}">
                    <a16:rowId xmlns:a16="http://schemas.microsoft.com/office/drawing/2014/main" val="2201880764"/>
                  </a:ext>
                </a:extLst>
              </a:tr>
              <a:tr h="252823">
                <a:tc>
                  <a:txBody>
                    <a:bodyPr/>
                    <a:lstStyle/>
                    <a:p>
                      <a:pPr algn="ctr"/>
                      <a:r>
                        <a:rPr lang="en-GB" sz="1100" dirty="0"/>
                        <a:t>RNN</a:t>
                      </a:r>
                      <a:endParaRPr lang="ru-RU" sz="1100" dirty="0"/>
                    </a:p>
                  </a:txBody>
                  <a:tcPr marL="58581" marR="58581" marT="29291" marB="29291" anchor="ctr">
                    <a:solidFill>
                      <a:srgbClr val="B64202"/>
                    </a:solidFill>
                  </a:tcPr>
                </a:tc>
                <a:tc>
                  <a:txBody>
                    <a:bodyPr/>
                    <a:lstStyle/>
                    <a:p>
                      <a:pPr algn="ctr"/>
                      <a:r>
                        <a:rPr lang="ru-RU" sz="1100" u="sng" dirty="0"/>
                        <a:t>0.7946</a:t>
                      </a:r>
                      <a:r>
                        <a:rPr lang="en-GB" sz="1100" dirty="0"/>
                        <a:t> / </a:t>
                      </a:r>
                      <a:r>
                        <a:rPr lang="ru-RU" sz="1100" dirty="0"/>
                        <a:t>0.7889</a:t>
                      </a:r>
                      <a:r>
                        <a:rPr lang="en-GB" sz="1100" dirty="0"/>
                        <a:t> / </a:t>
                      </a:r>
                      <a:r>
                        <a:rPr lang="ru-RU" sz="1100" b="1" dirty="0"/>
                        <a:t>0.8028</a:t>
                      </a:r>
                      <a:r>
                        <a:rPr lang="en-GB" sz="1100" dirty="0"/>
                        <a:t> / </a:t>
                      </a:r>
                      <a:r>
                        <a:rPr lang="ru-RU" sz="1100" dirty="0"/>
                        <a:t>0.7866</a:t>
                      </a:r>
                    </a:p>
                  </a:txBody>
                  <a:tcPr marL="58581" marR="58581" marT="29291" marB="29291" anchor="ctr"/>
                </a:tc>
                <a:tc>
                  <a:txBody>
                    <a:bodyPr/>
                    <a:lstStyle/>
                    <a:p>
                      <a:pPr algn="ctr"/>
                      <a:r>
                        <a:rPr lang="ru-RU" sz="1100" u="sng" dirty="0"/>
                        <a:t>0.8761</a:t>
                      </a:r>
                      <a:r>
                        <a:rPr lang="ru-RU" sz="1100" dirty="0"/>
                        <a:t> </a:t>
                      </a:r>
                      <a:r>
                        <a:rPr lang="en-GB" sz="1100" dirty="0"/>
                        <a:t>/ </a:t>
                      </a:r>
                      <a:r>
                        <a:rPr lang="ru-RU" sz="1100" dirty="0"/>
                        <a:t>0.8684</a:t>
                      </a:r>
                      <a:r>
                        <a:rPr lang="en-GB" sz="1100" dirty="0"/>
                        <a:t> / </a:t>
                      </a:r>
                      <a:r>
                        <a:rPr lang="ru-RU" sz="1100" b="1" dirty="0"/>
                        <a:t>0.8806</a:t>
                      </a:r>
                      <a:r>
                        <a:rPr lang="en-GB" sz="1100" dirty="0"/>
                        <a:t> / </a:t>
                      </a:r>
                      <a:r>
                        <a:rPr lang="ru-RU" sz="1100" dirty="0"/>
                        <a:t>0.8693</a:t>
                      </a:r>
                    </a:p>
                  </a:txBody>
                  <a:tcPr marL="58581" marR="58581" marT="29291" marB="29291" anchor="ctr"/>
                </a:tc>
                <a:extLst>
                  <a:ext uri="{0D108BD9-81ED-4DB2-BD59-A6C34878D82A}">
                    <a16:rowId xmlns:a16="http://schemas.microsoft.com/office/drawing/2014/main" val="2996406220"/>
                  </a:ext>
                </a:extLst>
              </a:tr>
              <a:tr h="250841">
                <a:tc>
                  <a:txBody>
                    <a:bodyPr/>
                    <a:lstStyle/>
                    <a:p>
                      <a:pPr algn="ctr"/>
                      <a:r>
                        <a:rPr lang="en-GB" sz="1100" dirty="0"/>
                        <a:t>LSTM</a:t>
                      </a:r>
                      <a:endParaRPr lang="ru-RU" sz="1100" dirty="0"/>
                    </a:p>
                  </a:txBody>
                  <a:tcPr marL="58581" marR="58581" marT="29291" marB="29291" anchor="ctr">
                    <a:solidFill>
                      <a:srgbClr val="B6420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u="sng" dirty="0"/>
                        <a:t>0.7976</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lang="ru-RU" sz="1100" dirty="0"/>
                        <a:t>0.7946</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lang="ru-RU" sz="1100" b="1" dirty="0"/>
                        <a:t>0.8026</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lang="ru-RU" sz="1100" dirty="0"/>
                        <a:t>0.789</a:t>
                      </a:r>
                      <a:r>
                        <a:rPr lang="en-GB" sz="1100" dirty="0"/>
                        <a:t>0</a:t>
                      </a:r>
                      <a:endParaRPr kumimoji="0" lang="ru-RU"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58581" marR="58581" marT="29291" marB="2929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u="sng" dirty="0"/>
                        <a:t>0.8779</a:t>
                      </a:r>
                      <a:r>
                        <a:rPr kumimoji="0" lang="ru-RU"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ru-RU" sz="1100" dirty="0"/>
                        <a:t>0.8757</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lang="ru-RU" sz="1100" b="1" dirty="0"/>
                        <a:t>0.8791</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lang="ru-RU" sz="1100" dirty="0"/>
                        <a:t>0.8686</a:t>
                      </a:r>
                      <a:endParaRPr kumimoji="0" lang="ru-RU"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58581" marR="58581" marT="29291" marB="29291" anchor="ctr"/>
                </a:tc>
                <a:extLst>
                  <a:ext uri="{0D108BD9-81ED-4DB2-BD59-A6C34878D82A}">
                    <a16:rowId xmlns:a16="http://schemas.microsoft.com/office/drawing/2014/main" val="2229385870"/>
                  </a:ext>
                </a:extLst>
              </a:tr>
              <a:tr h="250841">
                <a:tc>
                  <a:txBody>
                    <a:bodyPr/>
                    <a:lstStyle/>
                    <a:p>
                      <a:pPr algn="ctr"/>
                      <a:r>
                        <a:rPr lang="en-GB" sz="1100" dirty="0"/>
                        <a:t>GRU</a:t>
                      </a:r>
                      <a:endParaRPr lang="ru-RU" sz="1100" dirty="0"/>
                    </a:p>
                  </a:txBody>
                  <a:tcPr marL="58581" marR="58581" marT="29291" marB="29291" anchor="ctr">
                    <a:solidFill>
                      <a:srgbClr val="B6420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u="sng" dirty="0">
                          <a:solidFill>
                            <a:schemeClr val="tx1"/>
                          </a:solidFill>
                        </a:rPr>
                        <a:t>0.7979</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dirty="0">
                          <a:solidFill>
                            <a:schemeClr val="tx1"/>
                          </a:solidFill>
                        </a:rPr>
                        <a:t>0.7907</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b="1" dirty="0">
                          <a:solidFill>
                            <a:schemeClr val="tx1"/>
                          </a:solidFill>
                        </a:rPr>
                        <a:t>0.8046</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dirty="0">
                          <a:solidFill>
                            <a:schemeClr val="tx1"/>
                          </a:solidFill>
                        </a:rPr>
                        <a:t>0.7838</a:t>
                      </a:r>
                      <a:endParaRPr kumimoji="0" lang="ru-RU" sz="1100" b="0"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marL="58581" marR="58581" marT="29291" marB="2929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u="sng" dirty="0">
                          <a:solidFill>
                            <a:schemeClr val="tx1"/>
                          </a:solidFill>
                        </a:rPr>
                        <a:t>0.878</a:t>
                      </a:r>
                      <a:r>
                        <a:rPr lang="en-GB" sz="1100" u="sng" dirty="0">
                          <a:solidFill>
                            <a:schemeClr val="tx1"/>
                          </a:solidFill>
                        </a:rPr>
                        <a:t>0</a:t>
                      </a:r>
                      <a:r>
                        <a:rPr kumimoji="0" lang="ru-RU" sz="1100" b="0" i="0" u="none" strike="noStrike" kern="1200" cap="none" spc="0" normalizeH="0" baseline="0" noProof="0" dirty="0">
                          <a:ln>
                            <a:noFill/>
                          </a:ln>
                          <a:solidFill>
                            <a:schemeClr val="tx1"/>
                          </a:solidFill>
                          <a:effectLst/>
                          <a:uLnTx/>
                          <a:uFillTx/>
                          <a:latin typeface="Calibri" panose="020F0502020204030204"/>
                          <a:ea typeface="+mn-ea"/>
                          <a:cs typeface="+mn-cs"/>
                        </a:rPr>
                        <a:t> </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a:t>
                      </a:r>
                      <a:r>
                        <a:rPr lang="ru-RU" sz="1100" dirty="0">
                          <a:solidFill>
                            <a:schemeClr val="tx1"/>
                          </a:solidFill>
                        </a:rPr>
                        <a:t>0.8725</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b="1" dirty="0">
                          <a:solidFill>
                            <a:schemeClr val="tx1"/>
                          </a:solidFill>
                        </a:rPr>
                        <a:t>0.8804</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dirty="0">
                          <a:solidFill>
                            <a:schemeClr val="tx1"/>
                          </a:solidFill>
                        </a:rPr>
                        <a:t>0.8658</a:t>
                      </a:r>
                      <a:endParaRPr kumimoji="0" lang="ru-RU" sz="1100" b="0"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marL="58581" marR="58581" marT="29291" marB="29291" anchor="ctr"/>
                </a:tc>
                <a:extLst>
                  <a:ext uri="{0D108BD9-81ED-4DB2-BD59-A6C34878D82A}">
                    <a16:rowId xmlns:a16="http://schemas.microsoft.com/office/drawing/2014/main" val="3764821500"/>
                  </a:ext>
                </a:extLst>
              </a:tr>
              <a:tr h="250841">
                <a:tc>
                  <a:txBody>
                    <a:bodyPr/>
                    <a:lstStyle/>
                    <a:p>
                      <a:pPr algn="ctr"/>
                      <a:r>
                        <a:rPr lang="en-GB" sz="1100" dirty="0"/>
                        <a:t>BiRNN</a:t>
                      </a:r>
                      <a:endParaRPr lang="ru-RU" sz="1100" dirty="0"/>
                    </a:p>
                  </a:txBody>
                  <a:tcPr marL="58581" marR="58581" marT="29291" marB="29291" anchor="ctr">
                    <a:solidFill>
                      <a:srgbClr val="B6420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u="sng" dirty="0">
                          <a:solidFill>
                            <a:schemeClr val="tx1"/>
                          </a:solidFill>
                        </a:rPr>
                        <a:t>0.7993</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dirty="0">
                          <a:solidFill>
                            <a:schemeClr val="tx1"/>
                          </a:solidFill>
                        </a:rPr>
                        <a:t>0.7917</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b="1" dirty="0">
                          <a:solidFill>
                            <a:schemeClr val="tx1"/>
                          </a:solidFill>
                        </a:rPr>
                        <a:t>0.8037</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dirty="0">
                          <a:solidFill>
                            <a:schemeClr val="tx1"/>
                          </a:solidFill>
                        </a:rPr>
                        <a:t>0.7779</a:t>
                      </a:r>
                      <a:endParaRPr kumimoji="0" lang="ru-RU" sz="1100" b="0"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marL="58581" marR="58581" marT="29291" marB="2929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i="0" u="sng" dirty="0">
                          <a:solidFill>
                            <a:schemeClr val="tx1"/>
                          </a:solidFill>
                        </a:rPr>
                        <a:t>0.8777</a:t>
                      </a:r>
                      <a:r>
                        <a:rPr kumimoji="0" lang="ru-RU" sz="1100" b="0" i="0" u="none" strike="noStrike" kern="1200" cap="none" spc="0" normalizeH="0" baseline="0" noProof="0" dirty="0">
                          <a:ln>
                            <a:noFill/>
                          </a:ln>
                          <a:solidFill>
                            <a:schemeClr val="tx1"/>
                          </a:solidFill>
                          <a:effectLst/>
                          <a:uLnTx/>
                          <a:uFillTx/>
                          <a:latin typeface="Calibri" panose="020F0502020204030204"/>
                          <a:ea typeface="+mn-ea"/>
                          <a:cs typeface="+mn-cs"/>
                        </a:rPr>
                        <a:t> </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a:t>
                      </a:r>
                      <a:r>
                        <a:rPr lang="ru-RU" sz="1100" dirty="0">
                          <a:solidFill>
                            <a:schemeClr val="tx1"/>
                          </a:solidFill>
                        </a:rPr>
                        <a:t>0.8709</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b="1" i="0" u="sng" dirty="0">
                          <a:solidFill>
                            <a:schemeClr val="tx1"/>
                          </a:solidFill>
                        </a:rPr>
                        <a:t>0.8813</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dirty="0">
                          <a:solidFill>
                            <a:schemeClr val="tx1"/>
                          </a:solidFill>
                        </a:rPr>
                        <a:t>0.8624</a:t>
                      </a:r>
                      <a:endParaRPr kumimoji="0" lang="ru-RU" sz="1100" b="0"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marL="58581" marR="58581" marT="29291" marB="29291" anchor="ctr"/>
                </a:tc>
                <a:extLst>
                  <a:ext uri="{0D108BD9-81ED-4DB2-BD59-A6C34878D82A}">
                    <a16:rowId xmlns:a16="http://schemas.microsoft.com/office/drawing/2014/main" val="278199091"/>
                  </a:ext>
                </a:extLst>
              </a:tr>
              <a:tr h="439340">
                <a:tc>
                  <a:txBody>
                    <a:bodyPr/>
                    <a:lstStyle/>
                    <a:p>
                      <a:pPr algn="ctr"/>
                      <a:r>
                        <a:rPr lang="en-GB" sz="1100" dirty="0"/>
                        <a:t>BiLSTM</a:t>
                      </a:r>
                      <a:endParaRPr lang="ru-RU" sz="1100" dirty="0"/>
                    </a:p>
                  </a:txBody>
                  <a:tcPr marL="58581" marR="58581" marT="29291" marB="29291" anchor="ctr">
                    <a:solidFill>
                      <a:srgbClr val="B6420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u="sng" dirty="0">
                          <a:solidFill>
                            <a:schemeClr val="tx1"/>
                          </a:solidFill>
                        </a:rPr>
                        <a:t>0.8016</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dirty="0">
                          <a:solidFill>
                            <a:schemeClr val="tx1"/>
                          </a:solidFill>
                        </a:rPr>
                        <a:t>0.7946</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b="1" u="sng" dirty="0">
                          <a:solidFill>
                            <a:schemeClr val="tx1"/>
                          </a:solidFill>
                        </a:rPr>
                        <a:t>0.8048</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kumimoji="0" lang="ru-RU" sz="1100" b="0" i="0" u="none" strike="noStrike" kern="1200" cap="none" spc="0" normalizeH="0" baseline="0" noProof="0" dirty="0">
                          <a:ln>
                            <a:noFill/>
                          </a:ln>
                          <a:solidFill>
                            <a:schemeClr val="tx1"/>
                          </a:solidFill>
                          <a:effectLst/>
                          <a:uLnTx/>
                          <a:uFillTx/>
                          <a:latin typeface="Calibri" panose="020F0502020204030204"/>
                          <a:ea typeface="+mn-ea"/>
                          <a:cs typeface="+mn-cs"/>
                        </a:rPr>
                        <a:t>0.7866</a:t>
                      </a:r>
                    </a:p>
                  </a:txBody>
                  <a:tcPr marL="58581" marR="58581" marT="29291" marB="2929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u="sng" dirty="0">
                          <a:solidFill>
                            <a:schemeClr val="tx1"/>
                          </a:solidFill>
                        </a:rPr>
                        <a:t>0.8774</a:t>
                      </a:r>
                      <a:r>
                        <a:rPr kumimoji="0" lang="ru-RU" sz="1100" b="0" i="0" u="none" strike="noStrike" kern="1200" cap="none" spc="0" normalizeH="0" baseline="0" noProof="0" dirty="0">
                          <a:ln>
                            <a:noFill/>
                          </a:ln>
                          <a:solidFill>
                            <a:schemeClr val="tx1"/>
                          </a:solidFill>
                          <a:effectLst/>
                          <a:uLnTx/>
                          <a:uFillTx/>
                          <a:latin typeface="Calibri" panose="020F0502020204030204"/>
                          <a:ea typeface="+mn-ea"/>
                          <a:cs typeface="+mn-cs"/>
                        </a:rPr>
                        <a:t> </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a:t>
                      </a:r>
                      <a:r>
                        <a:rPr lang="ru-RU" sz="1100" dirty="0">
                          <a:solidFill>
                            <a:schemeClr val="tx1"/>
                          </a:solidFill>
                        </a:rPr>
                        <a:t>0.8746</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b="1" dirty="0">
                          <a:solidFill>
                            <a:schemeClr val="tx1"/>
                          </a:solidFill>
                        </a:rPr>
                        <a:t>0.8807</a:t>
                      </a:r>
                      <a:r>
                        <a:rPr kumimoji="0" lang="en-GB" sz="1100" b="0" i="0" u="none" strike="noStrike" kern="1200" cap="none" spc="0" normalizeH="0" baseline="0" noProof="0" dirty="0">
                          <a:ln>
                            <a:noFill/>
                          </a:ln>
                          <a:solidFill>
                            <a:schemeClr val="tx1"/>
                          </a:solidFill>
                          <a:effectLst/>
                          <a:uLnTx/>
                          <a:uFillTx/>
                          <a:latin typeface="Calibri" panose="020F0502020204030204"/>
                          <a:ea typeface="+mn-ea"/>
                          <a:cs typeface="+mn-cs"/>
                        </a:rPr>
                        <a:t> / </a:t>
                      </a:r>
                      <a:r>
                        <a:rPr lang="ru-RU" sz="1100" dirty="0">
                          <a:solidFill>
                            <a:schemeClr val="tx1"/>
                          </a:solidFill>
                        </a:rPr>
                        <a:t>0.8691</a:t>
                      </a:r>
                      <a:endParaRPr kumimoji="0" lang="ru-RU" sz="1100" b="0"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marL="58581" marR="58581" marT="29291" marB="29291" anchor="ctr"/>
                </a:tc>
                <a:extLst>
                  <a:ext uri="{0D108BD9-81ED-4DB2-BD59-A6C34878D82A}">
                    <a16:rowId xmlns:a16="http://schemas.microsoft.com/office/drawing/2014/main" val="3729940115"/>
                  </a:ext>
                </a:extLst>
              </a:tr>
              <a:tr h="250841">
                <a:tc>
                  <a:txBody>
                    <a:bodyPr/>
                    <a:lstStyle/>
                    <a:p>
                      <a:pPr algn="ctr"/>
                      <a:r>
                        <a:rPr lang="en-GB" sz="1100" dirty="0"/>
                        <a:t>BiGRU</a:t>
                      </a:r>
                      <a:endParaRPr lang="ru-RU" sz="1100" dirty="0"/>
                    </a:p>
                  </a:txBody>
                  <a:tcPr marL="58581" marR="58581" marT="29291" marB="29291" anchor="ctr">
                    <a:solidFill>
                      <a:srgbClr val="B6420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u="sng" dirty="0"/>
                        <a:t>0.8003</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lang="ru-RU" sz="1100" dirty="0"/>
                        <a:t>0.7908</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lang="ru-RU" sz="1100" b="1" dirty="0"/>
                        <a:t>0.8016</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lang="ru-RU" sz="1100" dirty="0"/>
                        <a:t>0.784</a:t>
                      </a:r>
                      <a:r>
                        <a:rPr lang="en-GB" sz="1100" dirty="0"/>
                        <a:t>0</a:t>
                      </a:r>
                      <a:endParaRPr kumimoji="0" lang="ru-RU"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58581" marR="58581" marT="29291" marB="2929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u="sng" dirty="0"/>
                        <a:t>0.8782</a:t>
                      </a:r>
                      <a:r>
                        <a:rPr kumimoji="0" lang="ru-RU"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ru-RU" sz="1100" dirty="0"/>
                        <a:t>0.8718</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lang="ru-RU" sz="1100" b="1" dirty="0"/>
                        <a:t>0.8789</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lang="ru-RU" sz="1100" dirty="0"/>
                        <a:t>0.8687</a:t>
                      </a:r>
                      <a:endParaRPr kumimoji="0" lang="ru-RU"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58581" marR="58581" marT="29291" marB="29291" anchor="ctr"/>
                </a:tc>
                <a:extLst>
                  <a:ext uri="{0D108BD9-81ED-4DB2-BD59-A6C34878D82A}">
                    <a16:rowId xmlns:a16="http://schemas.microsoft.com/office/drawing/2014/main" val="3327718090"/>
                  </a:ext>
                </a:extLst>
              </a:tr>
            </a:tbl>
          </a:graphicData>
        </a:graphic>
      </p:graphicFrame>
      <p:sp>
        <p:nvSpPr>
          <p:cNvPr id="8" name="Текст 2">
            <a:extLst>
              <a:ext uri="{FF2B5EF4-FFF2-40B4-BE49-F238E27FC236}">
                <a16:creationId xmlns:a16="http://schemas.microsoft.com/office/drawing/2014/main" id="{E4EF7A1E-27B6-4B9E-39FA-8F3C2B58EFEB}"/>
              </a:ext>
            </a:extLst>
          </p:cNvPr>
          <p:cNvSpPr txBox="1">
            <a:spLocks/>
          </p:cNvSpPr>
          <p:nvPr/>
        </p:nvSpPr>
        <p:spPr>
          <a:xfrm>
            <a:off x="457201" y="3509445"/>
            <a:ext cx="7536730" cy="1171481"/>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GB" sz="1400" b="1" dirty="0"/>
              <a:t>Table</a:t>
            </a:r>
            <a:r>
              <a:rPr lang="en-GB" sz="1400" dirty="0"/>
              <a:t>. </a:t>
            </a:r>
            <a:r>
              <a:rPr lang="en-US" sz="1400" dirty="0"/>
              <a:t>Evaluation results for head models. The best score for selected metric and RM is in bold (second best is underlined). The best overall score for selected metric is underlined and in bold</a:t>
            </a:r>
            <a:endParaRPr lang="ru-RU" sz="1400" dirty="0"/>
          </a:p>
        </p:txBody>
      </p:sp>
      <p:sp>
        <p:nvSpPr>
          <p:cNvPr id="9" name="Объект 4">
            <a:extLst>
              <a:ext uri="{FF2B5EF4-FFF2-40B4-BE49-F238E27FC236}">
                <a16:creationId xmlns:a16="http://schemas.microsoft.com/office/drawing/2014/main" id="{5C90E53B-0362-1325-6EEE-E99D2C5DD0BE}"/>
              </a:ext>
            </a:extLst>
          </p:cNvPr>
          <p:cNvSpPr>
            <a:spLocks noGrp="1"/>
          </p:cNvSpPr>
          <p:nvPr>
            <p:ph sz="half" idx="1"/>
          </p:nvPr>
        </p:nvSpPr>
        <p:spPr>
          <a:xfrm>
            <a:off x="457199" y="4247647"/>
            <a:ext cx="8389257" cy="895853"/>
          </a:xfrm>
        </p:spPr>
        <p:txBody>
          <a:bodyPr>
            <a:normAutofit/>
          </a:bodyPr>
          <a:lstStyle/>
          <a:p>
            <a:r>
              <a:rPr lang="en-GB" sz="1800" b="1" dirty="0"/>
              <a:t>Best head model configuration</a:t>
            </a:r>
            <a:r>
              <a:rPr lang="en-GB" sz="1800" dirty="0"/>
              <a:t>: MHSA + STCNN + RM</a:t>
            </a:r>
          </a:p>
          <a:p>
            <a:r>
              <a:rPr lang="en-GB" sz="1800" b="1" dirty="0"/>
              <a:t>Three selected configurations</a:t>
            </a:r>
            <a:r>
              <a:rPr lang="en-GB" sz="1800" dirty="0"/>
              <a:t>: MHSA + STCNN + </a:t>
            </a:r>
            <a:r>
              <a:rPr lang="en-GB" sz="1800" dirty="0" err="1"/>
              <a:t>BiRNN</a:t>
            </a:r>
            <a:r>
              <a:rPr lang="en-GB" sz="1800" dirty="0"/>
              <a:t> (</a:t>
            </a:r>
            <a:r>
              <a:rPr lang="en-GB" sz="1800" dirty="0" err="1"/>
              <a:t>BiLSTM</a:t>
            </a:r>
            <a:r>
              <a:rPr lang="en-GB" sz="1800" dirty="0"/>
              <a:t>, GRU)</a:t>
            </a:r>
          </a:p>
        </p:txBody>
      </p:sp>
      <p:sp>
        <p:nvSpPr>
          <p:cNvPr id="2" name="Прямоугольник 1">
            <a:extLst>
              <a:ext uri="{FF2B5EF4-FFF2-40B4-BE49-F238E27FC236}">
                <a16:creationId xmlns:a16="http://schemas.microsoft.com/office/drawing/2014/main" id="{D1346F56-9386-6DE6-B0A1-C6C75F7EA385}"/>
              </a:ext>
            </a:extLst>
          </p:cNvPr>
          <p:cNvSpPr/>
          <p:nvPr/>
        </p:nvSpPr>
        <p:spPr>
          <a:xfrm>
            <a:off x="8622170" y="4774168"/>
            <a:ext cx="447457" cy="400110"/>
          </a:xfrm>
          <a:prstGeom prst="rect">
            <a:avLst/>
          </a:prstGeom>
        </p:spPr>
        <p:txBody>
          <a:bodyPr wrap="square">
            <a:spAutoFit/>
          </a:bodyPr>
          <a:lstStyle/>
          <a:p>
            <a:r>
              <a:rPr lang="en-US" sz="2000" b="1" dirty="0"/>
              <a:t>16</a:t>
            </a:r>
            <a:endParaRPr lang="ru-RU" sz="2000" dirty="0"/>
          </a:p>
        </p:txBody>
      </p:sp>
    </p:spTree>
    <p:extLst>
      <p:ext uri="{BB962C8B-B14F-4D97-AF65-F5344CB8AC3E}">
        <p14:creationId xmlns:p14="http://schemas.microsoft.com/office/powerpoint/2010/main" val="3578007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FF9F11E3-82B7-CE1B-2EF3-1CCA932E6BBD}"/>
              </a:ext>
            </a:extLst>
          </p:cNvPr>
          <p:cNvSpPr>
            <a:spLocks noGrp="1"/>
          </p:cNvSpPr>
          <p:nvPr>
            <p:ph type="title"/>
          </p:nvPr>
        </p:nvSpPr>
        <p:spPr/>
        <p:txBody>
          <a:bodyPr>
            <a:normAutofit fontScale="90000"/>
          </a:bodyPr>
          <a:lstStyle/>
          <a:p>
            <a:r>
              <a:rPr lang="en-GB" dirty="0"/>
              <a:t>IX. Stacking Model Selection Results</a:t>
            </a:r>
            <a:endParaRPr lang="ru-RU" dirty="0"/>
          </a:p>
        </p:txBody>
      </p:sp>
      <p:sp>
        <p:nvSpPr>
          <p:cNvPr id="8" name="Текст 2">
            <a:extLst>
              <a:ext uri="{FF2B5EF4-FFF2-40B4-BE49-F238E27FC236}">
                <a16:creationId xmlns:a16="http://schemas.microsoft.com/office/drawing/2014/main" id="{E4EF7A1E-27B6-4B9E-39FA-8F3C2B58EFEB}"/>
              </a:ext>
            </a:extLst>
          </p:cNvPr>
          <p:cNvSpPr txBox="1">
            <a:spLocks/>
          </p:cNvSpPr>
          <p:nvPr/>
        </p:nvSpPr>
        <p:spPr>
          <a:xfrm>
            <a:off x="457200" y="3876693"/>
            <a:ext cx="7536730" cy="1171481"/>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GB" sz="1400" b="1" dirty="0"/>
              <a:t>Table</a:t>
            </a:r>
            <a:r>
              <a:rPr lang="en-GB" sz="1400" dirty="0"/>
              <a:t>. </a:t>
            </a:r>
            <a:r>
              <a:rPr lang="en-US" sz="1400" dirty="0"/>
              <a:t>Evaluation results for selected head models and considered stacking models. The best score for selected metric is in bold, second best is underlined (* this model has overfitted)</a:t>
            </a:r>
            <a:endParaRPr lang="ru-RU" sz="1400" dirty="0"/>
          </a:p>
        </p:txBody>
      </p:sp>
      <p:sp>
        <p:nvSpPr>
          <p:cNvPr id="10" name="Объект 4">
            <a:extLst>
              <a:ext uri="{FF2B5EF4-FFF2-40B4-BE49-F238E27FC236}">
                <a16:creationId xmlns:a16="http://schemas.microsoft.com/office/drawing/2014/main" id="{F28FCD4E-6CCA-ABAC-4EA0-922F74FE6AFB}"/>
              </a:ext>
            </a:extLst>
          </p:cNvPr>
          <p:cNvSpPr>
            <a:spLocks noGrp="1"/>
          </p:cNvSpPr>
          <p:nvPr>
            <p:ph sz="half" idx="1"/>
          </p:nvPr>
        </p:nvSpPr>
        <p:spPr>
          <a:xfrm>
            <a:off x="457199" y="4537659"/>
            <a:ext cx="8389257" cy="895853"/>
          </a:xfrm>
        </p:spPr>
        <p:txBody>
          <a:bodyPr>
            <a:normAutofit/>
          </a:bodyPr>
          <a:lstStyle/>
          <a:p>
            <a:r>
              <a:rPr lang="en-GB" sz="1800" b="1" dirty="0"/>
              <a:t>Best second-level model</a:t>
            </a:r>
            <a:r>
              <a:rPr lang="en-GB" sz="1800" dirty="0"/>
              <a:t>: </a:t>
            </a:r>
            <a:r>
              <a:rPr lang="en-GB" sz="1800" dirty="0" err="1"/>
              <a:t>LightGBM</a:t>
            </a:r>
            <a:endParaRPr lang="en-GB" sz="1800" dirty="0"/>
          </a:p>
        </p:txBody>
      </p:sp>
      <p:graphicFrame>
        <p:nvGraphicFramePr>
          <p:cNvPr id="29" name="Таблица 28">
            <a:extLst>
              <a:ext uri="{FF2B5EF4-FFF2-40B4-BE49-F238E27FC236}">
                <a16:creationId xmlns:a16="http://schemas.microsoft.com/office/drawing/2014/main" id="{2F09FCBE-DCE9-A26E-549F-5AB6FF081F59}"/>
              </a:ext>
            </a:extLst>
          </p:cNvPr>
          <p:cNvGraphicFramePr>
            <a:graphicFrameLocks noGrp="1"/>
          </p:cNvGraphicFramePr>
          <p:nvPr>
            <p:extLst>
              <p:ext uri="{D42A27DB-BD31-4B8C-83A1-F6EECF244321}">
                <p14:modId xmlns:p14="http://schemas.microsoft.com/office/powerpoint/2010/main" val="3858741862"/>
              </p:ext>
            </p:extLst>
          </p:nvPr>
        </p:nvGraphicFramePr>
        <p:xfrm>
          <a:off x="537328" y="951570"/>
          <a:ext cx="7206792" cy="2833296"/>
        </p:xfrm>
        <a:graphic>
          <a:graphicData uri="http://schemas.openxmlformats.org/drawingml/2006/table">
            <a:tbl>
              <a:tblPr firstRow="1" firstCol="1" bandRow="1">
                <a:tableStyleId>{85BE263C-DBD7-4A20-BB59-AAB30ACAA65A}</a:tableStyleId>
              </a:tblPr>
              <a:tblGrid>
                <a:gridCol w="943453">
                  <a:extLst>
                    <a:ext uri="{9D8B030D-6E8A-4147-A177-3AD203B41FA5}">
                      <a16:colId xmlns:a16="http://schemas.microsoft.com/office/drawing/2014/main" val="2217885002"/>
                    </a:ext>
                  </a:extLst>
                </a:gridCol>
                <a:gridCol w="1946179">
                  <a:extLst>
                    <a:ext uri="{9D8B030D-6E8A-4147-A177-3AD203B41FA5}">
                      <a16:colId xmlns:a16="http://schemas.microsoft.com/office/drawing/2014/main" val="664865537"/>
                    </a:ext>
                  </a:extLst>
                </a:gridCol>
                <a:gridCol w="1723900">
                  <a:extLst>
                    <a:ext uri="{9D8B030D-6E8A-4147-A177-3AD203B41FA5}">
                      <a16:colId xmlns:a16="http://schemas.microsoft.com/office/drawing/2014/main" val="3305577842"/>
                    </a:ext>
                  </a:extLst>
                </a:gridCol>
                <a:gridCol w="1131155">
                  <a:extLst>
                    <a:ext uri="{9D8B030D-6E8A-4147-A177-3AD203B41FA5}">
                      <a16:colId xmlns:a16="http://schemas.microsoft.com/office/drawing/2014/main" val="1116397372"/>
                    </a:ext>
                  </a:extLst>
                </a:gridCol>
                <a:gridCol w="1462105">
                  <a:extLst>
                    <a:ext uri="{9D8B030D-6E8A-4147-A177-3AD203B41FA5}">
                      <a16:colId xmlns:a16="http://schemas.microsoft.com/office/drawing/2014/main" val="3558707735"/>
                    </a:ext>
                  </a:extLst>
                </a:gridCol>
              </a:tblGrid>
              <a:tr h="460045">
                <a:tc>
                  <a:txBody>
                    <a:bodyPr/>
                    <a:lstStyle/>
                    <a:p>
                      <a:pPr algn="ctr"/>
                      <a:r>
                        <a:rPr lang="en-GB" sz="1200" dirty="0"/>
                        <a:t>Model Type</a:t>
                      </a:r>
                      <a:endParaRPr lang="ru-RU" sz="1200" dirty="0"/>
                    </a:p>
                  </a:txBody>
                  <a:tcPr marL="62802" marR="62802" marT="31401" marB="31401" anchor="ctr">
                    <a:solidFill>
                      <a:srgbClr val="B64202"/>
                    </a:solidFill>
                  </a:tcPr>
                </a:tc>
                <a:tc>
                  <a:txBody>
                    <a:bodyPr/>
                    <a:lstStyle/>
                    <a:p>
                      <a:pPr algn="ctr"/>
                      <a:r>
                        <a:rPr lang="en-GB" sz="1200" dirty="0"/>
                        <a:t>Model</a:t>
                      </a:r>
                      <a:endParaRPr lang="ru-RU" sz="1200" dirty="0"/>
                    </a:p>
                  </a:txBody>
                  <a:tcPr marL="62802" marR="62802" marT="31401" marB="31401" anchor="ctr">
                    <a:solidFill>
                      <a:srgbClr val="B6420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t>F1 (cross-validation)</a:t>
                      </a:r>
                      <a:endParaRPr lang="ru-RU" sz="1200" dirty="0"/>
                    </a:p>
                  </a:txBody>
                  <a:tcPr marL="62802" marR="62802" marT="31401" marB="31401" anchor="ctr">
                    <a:solidFill>
                      <a:srgbClr val="B6420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t>F1 (test)</a:t>
                      </a:r>
                      <a:endParaRPr lang="ru-RU" sz="1200" dirty="0"/>
                    </a:p>
                  </a:txBody>
                  <a:tcPr marL="62802" marR="62802" marT="31401" marB="31401" anchor="ctr">
                    <a:solidFill>
                      <a:srgbClr val="B6420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t>Accuracy (test)</a:t>
                      </a:r>
                    </a:p>
                  </a:txBody>
                  <a:tcPr marL="62802" marR="62802" marT="31401" marB="31401" anchor="ctr">
                    <a:solidFill>
                      <a:srgbClr val="B64202"/>
                    </a:solidFill>
                  </a:tcPr>
                </a:tc>
                <a:extLst>
                  <a:ext uri="{0D108BD9-81ED-4DB2-BD59-A6C34878D82A}">
                    <a16:rowId xmlns:a16="http://schemas.microsoft.com/office/drawing/2014/main" val="3395423839"/>
                  </a:ext>
                </a:extLst>
              </a:tr>
              <a:tr h="266535">
                <a:tc rowSpan="3">
                  <a:txBody>
                    <a:bodyPr/>
                    <a:lstStyle/>
                    <a:p>
                      <a:pPr algn="ctr"/>
                      <a:r>
                        <a:rPr lang="en-GB" sz="1200" dirty="0"/>
                        <a:t>Head Model</a:t>
                      </a:r>
                      <a:endParaRPr lang="ru-RU" sz="1200" dirty="0"/>
                    </a:p>
                  </a:txBody>
                  <a:tcPr marL="80288" marR="80288" marT="40144" marB="40144" anchor="ctr">
                    <a:solidFill>
                      <a:srgbClr val="B64202"/>
                    </a:solidFill>
                  </a:tcPr>
                </a:tc>
                <a:tc>
                  <a:txBody>
                    <a:bodyPr/>
                    <a:lstStyle/>
                    <a:p>
                      <a:pPr algn="ctr"/>
                      <a:r>
                        <a:rPr lang="en-GB" sz="1200" dirty="0" err="1"/>
                        <a:t>MHSA+STCNN+BiRNN</a:t>
                      </a:r>
                      <a:endParaRPr lang="ru-RU" sz="1200" dirty="0"/>
                    </a:p>
                  </a:txBody>
                  <a:tcPr marL="62802" marR="62802" marT="31401" marB="31401" anchor="ctr"/>
                </a:tc>
                <a:tc>
                  <a:txBody>
                    <a:bodyPr/>
                    <a:lstStyle/>
                    <a:p>
                      <a:pPr algn="ctr"/>
                      <a:r>
                        <a:rPr lang="ru-RU" sz="1200" dirty="0"/>
                        <a:t>0.8109</a:t>
                      </a:r>
                    </a:p>
                  </a:txBody>
                  <a:tcPr marL="62802" marR="62802" marT="31401" marB="31401" anchor="ctr"/>
                </a:tc>
                <a:tc>
                  <a:txBody>
                    <a:bodyPr/>
                    <a:lstStyle/>
                    <a:p>
                      <a:pPr algn="ctr"/>
                      <a:r>
                        <a:rPr lang="ru-RU" sz="1200" b="0" i="0" kern="1200" dirty="0">
                          <a:solidFill>
                            <a:schemeClr val="dk1"/>
                          </a:solidFill>
                          <a:effectLst/>
                          <a:latin typeface="+mn-lt"/>
                          <a:ea typeface="+mn-ea"/>
                          <a:cs typeface="+mn-cs"/>
                        </a:rPr>
                        <a:t>0.8547</a:t>
                      </a:r>
                      <a:endParaRPr lang="ru-RU" sz="1200" dirty="0"/>
                    </a:p>
                  </a:txBody>
                  <a:tcPr marL="62802" marR="62802" marT="31401" marB="31401" anchor="ctr"/>
                </a:tc>
                <a:tc>
                  <a:txBody>
                    <a:bodyPr/>
                    <a:lstStyle/>
                    <a:p>
                      <a:pPr algn="ctr"/>
                      <a:r>
                        <a:rPr lang="ru-RU" sz="1200" b="0" i="0" kern="1200" dirty="0">
                          <a:solidFill>
                            <a:schemeClr val="dk1"/>
                          </a:solidFill>
                          <a:effectLst/>
                          <a:latin typeface="+mn-lt"/>
                          <a:ea typeface="+mn-ea"/>
                          <a:cs typeface="+mn-cs"/>
                        </a:rPr>
                        <a:t>0.900</a:t>
                      </a:r>
                      <a:r>
                        <a:rPr lang="en-GB" sz="1200" b="0" i="0" kern="1200" dirty="0">
                          <a:solidFill>
                            <a:schemeClr val="dk1"/>
                          </a:solidFill>
                          <a:effectLst/>
                          <a:latin typeface="+mn-lt"/>
                          <a:ea typeface="+mn-ea"/>
                          <a:cs typeface="+mn-cs"/>
                        </a:rPr>
                        <a:t>6</a:t>
                      </a:r>
                      <a:endParaRPr lang="ru-RU" sz="1200" dirty="0"/>
                    </a:p>
                  </a:txBody>
                  <a:tcPr marL="62802" marR="62802" marT="31401" marB="31401" anchor="ctr"/>
                </a:tc>
                <a:extLst>
                  <a:ext uri="{0D108BD9-81ED-4DB2-BD59-A6C34878D82A}">
                    <a16:rowId xmlns:a16="http://schemas.microsoft.com/office/drawing/2014/main" val="2201880764"/>
                  </a:ext>
                </a:extLst>
              </a:tr>
              <a:tr h="26653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dirty="0"/>
                    </a:p>
                  </a:txBody>
                  <a:tcPr anchor="ctr">
                    <a:solidFill>
                      <a:srgbClr val="B6420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err="1"/>
                        <a:t>MHSA+STCNN+BiLSTM</a:t>
                      </a:r>
                      <a:endParaRPr lang="ru-RU" sz="1200" dirty="0"/>
                    </a:p>
                  </a:txBody>
                  <a:tcPr marL="62802" marR="62802" marT="31401" marB="31401" anchor="ctr"/>
                </a:tc>
                <a:tc>
                  <a:txBody>
                    <a:bodyPr/>
                    <a:lstStyle/>
                    <a:p>
                      <a:pPr algn="ctr"/>
                      <a:r>
                        <a:rPr lang="ru-RU" sz="1200" dirty="0"/>
                        <a:t>0.818</a:t>
                      </a:r>
                      <a:r>
                        <a:rPr lang="en-GB" sz="1200" dirty="0"/>
                        <a:t>8</a:t>
                      </a:r>
                      <a:endParaRPr lang="ru-RU" sz="1200" dirty="0"/>
                    </a:p>
                  </a:txBody>
                  <a:tcPr marL="62802" marR="62802" marT="31401" marB="31401" anchor="ctr"/>
                </a:tc>
                <a:tc>
                  <a:txBody>
                    <a:bodyPr/>
                    <a:lstStyle/>
                    <a:p>
                      <a:pPr algn="ctr"/>
                      <a:r>
                        <a:rPr lang="ru-RU" sz="1200" b="0" i="0" kern="1200" dirty="0">
                          <a:solidFill>
                            <a:schemeClr val="dk1"/>
                          </a:solidFill>
                          <a:effectLst/>
                          <a:latin typeface="+mn-lt"/>
                          <a:ea typeface="+mn-ea"/>
                          <a:cs typeface="+mn-cs"/>
                        </a:rPr>
                        <a:t>0.851</a:t>
                      </a:r>
                      <a:r>
                        <a:rPr lang="en-GB" sz="1200" b="0" i="0" kern="1200" dirty="0">
                          <a:solidFill>
                            <a:schemeClr val="dk1"/>
                          </a:solidFill>
                          <a:effectLst/>
                          <a:latin typeface="+mn-lt"/>
                          <a:ea typeface="+mn-ea"/>
                          <a:cs typeface="+mn-cs"/>
                        </a:rPr>
                        <a:t>5</a:t>
                      </a:r>
                      <a:endParaRPr lang="ru-RU" sz="1200" dirty="0"/>
                    </a:p>
                  </a:txBody>
                  <a:tcPr marL="62802" marR="62802" marT="31401" marB="31401" anchor="ctr"/>
                </a:tc>
                <a:tc>
                  <a:txBody>
                    <a:bodyPr/>
                    <a:lstStyle/>
                    <a:p>
                      <a:pPr algn="ctr"/>
                      <a:r>
                        <a:rPr lang="ru-RU" sz="1200" b="0" i="0" kern="1200" dirty="0">
                          <a:solidFill>
                            <a:schemeClr val="dk1"/>
                          </a:solidFill>
                          <a:effectLst/>
                          <a:latin typeface="+mn-lt"/>
                          <a:ea typeface="+mn-ea"/>
                          <a:cs typeface="+mn-cs"/>
                        </a:rPr>
                        <a:t>0.900</a:t>
                      </a:r>
                      <a:r>
                        <a:rPr lang="en-GB" sz="1200" b="0" i="0" kern="1200" dirty="0">
                          <a:solidFill>
                            <a:schemeClr val="dk1"/>
                          </a:solidFill>
                          <a:effectLst/>
                          <a:latin typeface="+mn-lt"/>
                          <a:ea typeface="+mn-ea"/>
                          <a:cs typeface="+mn-cs"/>
                        </a:rPr>
                        <a:t>1</a:t>
                      </a:r>
                      <a:endParaRPr lang="ru-RU" sz="1200" dirty="0"/>
                    </a:p>
                  </a:txBody>
                  <a:tcPr marL="62802" marR="62802" marT="31401" marB="31401" anchor="ctr"/>
                </a:tc>
                <a:extLst>
                  <a:ext uri="{0D108BD9-81ED-4DB2-BD59-A6C34878D82A}">
                    <a16:rowId xmlns:a16="http://schemas.microsoft.com/office/drawing/2014/main" val="2996406220"/>
                  </a:ext>
                </a:extLst>
              </a:tr>
              <a:tr h="26288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dirty="0"/>
                    </a:p>
                  </a:txBody>
                  <a:tcPr anchor="ctr">
                    <a:solidFill>
                      <a:srgbClr val="B6420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t>MHSA+STCNN+GRU</a:t>
                      </a:r>
                      <a:endParaRPr lang="ru-RU" sz="1200" dirty="0"/>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dirty="0"/>
                        <a:t>0.813</a:t>
                      </a:r>
                      <a:r>
                        <a:rPr lang="en-GB" sz="1200" dirty="0"/>
                        <a:t>4</a:t>
                      </a:r>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dk1"/>
                          </a:solidFill>
                          <a:effectLst/>
                          <a:latin typeface="+mn-lt"/>
                          <a:ea typeface="+mn-ea"/>
                          <a:cs typeface="+mn-cs"/>
                        </a:rPr>
                        <a:t>0.850</a:t>
                      </a:r>
                      <a:r>
                        <a:rPr lang="en-GB" sz="1200" b="0" i="0" kern="1200" dirty="0">
                          <a:solidFill>
                            <a:schemeClr val="dk1"/>
                          </a:solidFill>
                          <a:effectLst/>
                          <a:latin typeface="+mn-lt"/>
                          <a:ea typeface="+mn-ea"/>
                          <a:cs typeface="+mn-cs"/>
                        </a:rPr>
                        <a:t>7</a:t>
                      </a:r>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dk1"/>
                          </a:solidFill>
                          <a:effectLst/>
                          <a:latin typeface="+mn-lt"/>
                          <a:ea typeface="+mn-ea"/>
                          <a:cs typeface="+mn-cs"/>
                        </a:rPr>
                        <a:t>0.900</a:t>
                      </a:r>
                      <a:r>
                        <a:rPr lang="en-GB" sz="1200" b="0" i="0" kern="1200" dirty="0">
                          <a:solidFill>
                            <a:schemeClr val="dk1"/>
                          </a:solidFill>
                          <a:effectLst/>
                          <a:latin typeface="+mn-lt"/>
                          <a:ea typeface="+mn-ea"/>
                          <a:cs typeface="+mn-cs"/>
                        </a:rPr>
                        <a:t>5</a:t>
                      </a:r>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extLst>
                  <a:ext uri="{0D108BD9-81ED-4DB2-BD59-A6C34878D82A}">
                    <a16:rowId xmlns:a16="http://schemas.microsoft.com/office/drawing/2014/main" val="2229385870"/>
                  </a:ext>
                </a:extLst>
              </a:tr>
              <a:tr h="262883">
                <a:tc rowSpan="6">
                  <a:txBody>
                    <a:bodyPr/>
                    <a:lstStyle/>
                    <a:p>
                      <a:pPr algn="ctr"/>
                      <a:r>
                        <a:rPr lang="en-GB" sz="1200" dirty="0"/>
                        <a:t>Stacking Model</a:t>
                      </a:r>
                      <a:endParaRPr lang="ru-RU" sz="1200" dirty="0"/>
                    </a:p>
                  </a:txBody>
                  <a:tcPr marL="80288" marR="80288" marT="40144" marB="40144" anchor="ctr">
                    <a:solidFill>
                      <a:srgbClr val="B64202"/>
                    </a:solidFill>
                  </a:tcPr>
                </a:tc>
                <a:tc>
                  <a:txBody>
                    <a:bodyPr/>
                    <a:lstStyle/>
                    <a:p>
                      <a:pPr algn="ctr"/>
                      <a:r>
                        <a:rPr lang="en-GB" sz="1200" dirty="0"/>
                        <a:t>LR</a:t>
                      </a:r>
                      <a:endParaRPr lang="ru-RU" sz="1200" dirty="0"/>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dirty="0"/>
                        <a:t>0.8199</a:t>
                      </a:r>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dk1"/>
                          </a:solidFill>
                          <a:effectLst/>
                          <a:latin typeface="+mn-lt"/>
                          <a:ea typeface="+mn-ea"/>
                          <a:cs typeface="+mn-cs"/>
                        </a:rPr>
                        <a:t>0.8558</a:t>
                      </a:r>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u="sng" kern="1200" dirty="0">
                          <a:solidFill>
                            <a:schemeClr val="dk1"/>
                          </a:solidFill>
                          <a:effectLst/>
                          <a:latin typeface="+mn-lt"/>
                          <a:ea typeface="+mn-ea"/>
                          <a:cs typeface="+mn-cs"/>
                        </a:rPr>
                        <a:t>0.903</a:t>
                      </a:r>
                      <a:r>
                        <a:rPr lang="en-GB" sz="1200" b="0" i="0" u="sng" kern="1200" dirty="0">
                          <a:solidFill>
                            <a:schemeClr val="dk1"/>
                          </a:solidFill>
                          <a:effectLst/>
                          <a:latin typeface="+mn-lt"/>
                          <a:ea typeface="+mn-ea"/>
                          <a:cs typeface="+mn-cs"/>
                        </a:rPr>
                        <a:t>6</a:t>
                      </a:r>
                      <a:endParaRPr kumimoji="0" lang="ru-RU" sz="1200" b="0" i="0" u="sng"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extLst>
                  <a:ext uri="{0D108BD9-81ED-4DB2-BD59-A6C34878D82A}">
                    <a16:rowId xmlns:a16="http://schemas.microsoft.com/office/drawing/2014/main" val="3764821500"/>
                  </a:ext>
                </a:extLst>
              </a:tr>
              <a:tr h="262883">
                <a:tc vMerge="1">
                  <a:txBody>
                    <a:bodyPr/>
                    <a:lstStyle/>
                    <a:p>
                      <a:pPr algn="ctr"/>
                      <a:endParaRPr lang="ru-RU" dirty="0"/>
                    </a:p>
                  </a:txBody>
                  <a:tcPr anchor="ctr">
                    <a:solidFill>
                      <a:srgbClr val="B64202"/>
                    </a:solidFill>
                  </a:tcPr>
                </a:tc>
                <a:tc>
                  <a:txBody>
                    <a:bodyPr/>
                    <a:lstStyle/>
                    <a:p>
                      <a:pPr algn="ctr"/>
                      <a:r>
                        <a:rPr lang="en-GB" sz="1200" dirty="0"/>
                        <a:t>SVC (linear)</a:t>
                      </a:r>
                      <a:endParaRPr lang="ru-RU" sz="1200" dirty="0"/>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u="none" dirty="0"/>
                        <a:t>0.8206</a:t>
                      </a:r>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dk1"/>
                          </a:solidFill>
                          <a:effectLst/>
                          <a:latin typeface="+mn-lt"/>
                          <a:ea typeface="+mn-ea"/>
                          <a:cs typeface="+mn-cs"/>
                        </a:rPr>
                        <a:t>0.8568</a:t>
                      </a:r>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1" i="0" kern="1200" dirty="0">
                          <a:solidFill>
                            <a:schemeClr val="dk1"/>
                          </a:solidFill>
                          <a:effectLst/>
                          <a:latin typeface="+mn-lt"/>
                          <a:ea typeface="+mn-ea"/>
                          <a:cs typeface="+mn-cs"/>
                        </a:rPr>
                        <a:t>0.903</a:t>
                      </a:r>
                      <a:r>
                        <a:rPr lang="en-GB" sz="1200" b="1" i="0" kern="1200" dirty="0">
                          <a:solidFill>
                            <a:schemeClr val="dk1"/>
                          </a:solidFill>
                          <a:effectLst/>
                          <a:latin typeface="+mn-lt"/>
                          <a:ea typeface="+mn-ea"/>
                          <a:cs typeface="+mn-cs"/>
                        </a:rPr>
                        <a:t>9</a:t>
                      </a:r>
                      <a:endParaRPr kumimoji="0" lang="ru-RU" sz="12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extLst>
                  <a:ext uri="{0D108BD9-81ED-4DB2-BD59-A6C34878D82A}">
                    <a16:rowId xmlns:a16="http://schemas.microsoft.com/office/drawing/2014/main" val="278199091"/>
                  </a:ext>
                </a:extLst>
              </a:tr>
              <a:tr h="262883">
                <a:tc vMerge="1">
                  <a:txBody>
                    <a:bodyPr/>
                    <a:lstStyle/>
                    <a:p>
                      <a:endParaRPr lang="ru-RU"/>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rgbClr val="C00000"/>
                          </a:solidFill>
                        </a:rPr>
                        <a:t>SVC (</a:t>
                      </a:r>
                      <a:r>
                        <a:rPr lang="en-GB" sz="1200" dirty="0" err="1">
                          <a:solidFill>
                            <a:srgbClr val="C00000"/>
                          </a:solidFill>
                        </a:rPr>
                        <a:t>rbf</a:t>
                      </a:r>
                      <a:r>
                        <a:rPr lang="en-GB" sz="1200" dirty="0">
                          <a:solidFill>
                            <a:srgbClr val="C00000"/>
                          </a:solidFill>
                        </a:rPr>
                        <a:t>) *</a:t>
                      </a:r>
                      <a:endParaRPr lang="ru-RU" sz="1200" dirty="0">
                        <a:solidFill>
                          <a:srgbClr val="C00000"/>
                        </a:solidFill>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dirty="0">
                          <a:solidFill>
                            <a:srgbClr val="C00000"/>
                          </a:solidFill>
                        </a:rPr>
                        <a:t>0.82</a:t>
                      </a:r>
                      <a:r>
                        <a:rPr lang="en-GB" sz="1200" b="0" dirty="0">
                          <a:solidFill>
                            <a:srgbClr val="C00000"/>
                          </a:solidFill>
                        </a:rPr>
                        <a:t>40</a:t>
                      </a:r>
                      <a:endParaRPr kumimoji="0" lang="ru-RU" sz="1200" b="0" i="0" u="sng" strike="noStrike" kern="1200" cap="none" spc="0" normalizeH="0" baseline="0" noProof="0" dirty="0">
                        <a:ln>
                          <a:noFill/>
                        </a:ln>
                        <a:solidFill>
                          <a:srgbClr val="C00000"/>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kern="1200" dirty="0">
                          <a:solidFill>
                            <a:srgbClr val="C00000"/>
                          </a:solidFill>
                          <a:effectLst/>
                          <a:latin typeface="+mn-lt"/>
                          <a:ea typeface="+mn-ea"/>
                          <a:cs typeface="+mn-cs"/>
                        </a:rPr>
                        <a:t>0.49</a:t>
                      </a:r>
                      <a:r>
                        <a:rPr lang="en-GB" sz="1200" b="0" i="0" kern="1200" dirty="0">
                          <a:solidFill>
                            <a:srgbClr val="C00000"/>
                          </a:solidFill>
                          <a:effectLst/>
                          <a:latin typeface="+mn-lt"/>
                          <a:ea typeface="+mn-ea"/>
                          <a:cs typeface="+mn-cs"/>
                        </a:rPr>
                        <a:t>10</a:t>
                      </a:r>
                      <a:endParaRPr kumimoji="0" lang="ru-RU" sz="1200" b="1" i="0" u="sng" strike="noStrike" kern="1200" cap="none" spc="0" normalizeH="0" baseline="0" noProof="0" dirty="0">
                        <a:ln>
                          <a:noFill/>
                        </a:ln>
                        <a:solidFill>
                          <a:srgbClr val="C00000"/>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kern="1200" dirty="0">
                          <a:solidFill>
                            <a:srgbClr val="C00000"/>
                          </a:solidFill>
                          <a:effectLst/>
                          <a:latin typeface="+mn-lt"/>
                          <a:ea typeface="+mn-ea"/>
                          <a:cs typeface="+mn-cs"/>
                        </a:rPr>
                        <a:t>0.342</a:t>
                      </a:r>
                      <a:r>
                        <a:rPr lang="en-GB" sz="1200" b="0" i="0" kern="1200" dirty="0">
                          <a:solidFill>
                            <a:srgbClr val="C00000"/>
                          </a:solidFill>
                          <a:effectLst/>
                          <a:latin typeface="+mn-lt"/>
                          <a:ea typeface="+mn-ea"/>
                          <a:cs typeface="+mn-cs"/>
                        </a:rPr>
                        <a:t>8</a:t>
                      </a:r>
                      <a:endParaRPr kumimoji="0" lang="ru-RU" sz="1200" b="1" i="0" u="sng" strike="noStrike" kern="1200" cap="none" spc="0" normalizeH="0" baseline="0" noProof="0" dirty="0">
                        <a:ln>
                          <a:noFill/>
                        </a:ln>
                        <a:solidFill>
                          <a:srgbClr val="C00000"/>
                        </a:solidFill>
                        <a:effectLst/>
                        <a:uLnTx/>
                        <a:uFillTx/>
                        <a:latin typeface="Calibri" panose="020F0502020204030204"/>
                        <a:ea typeface="+mn-ea"/>
                        <a:cs typeface="+mn-cs"/>
                      </a:endParaRPr>
                    </a:p>
                  </a:txBody>
                  <a:tcPr marL="62802" marR="62802" marT="31401" marB="31401" anchor="ctr"/>
                </a:tc>
                <a:extLst>
                  <a:ext uri="{0D108BD9-81ED-4DB2-BD59-A6C34878D82A}">
                    <a16:rowId xmlns:a16="http://schemas.microsoft.com/office/drawing/2014/main" val="4192327816"/>
                  </a:ext>
                </a:extLst>
              </a:tr>
              <a:tr h="262883">
                <a:tc vMerge="1">
                  <a:txBody>
                    <a:bodyPr/>
                    <a:lstStyle/>
                    <a:p>
                      <a:endParaRPr lang="ru-RU"/>
                    </a:p>
                  </a:txBody>
                  <a:tcPr/>
                </a:tc>
                <a:tc>
                  <a:txBody>
                    <a:bodyPr/>
                    <a:lstStyle/>
                    <a:p>
                      <a:pPr algn="ctr"/>
                      <a:r>
                        <a:rPr lang="en-GB" sz="1200" dirty="0"/>
                        <a:t>RFC</a:t>
                      </a:r>
                      <a:endParaRPr lang="ru-RU" sz="1200" dirty="0"/>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dirty="0"/>
                        <a:t>0.823</a:t>
                      </a:r>
                      <a:r>
                        <a:rPr lang="en-GB" sz="1200" b="0" dirty="0"/>
                        <a:t>1</a:t>
                      </a:r>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u="sng" kern="1200" dirty="0">
                          <a:solidFill>
                            <a:schemeClr val="dk1"/>
                          </a:solidFill>
                          <a:effectLst/>
                          <a:latin typeface="+mn-lt"/>
                          <a:ea typeface="+mn-ea"/>
                          <a:cs typeface="+mn-cs"/>
                        </a:rPr>
                        <a:t>0.858</a:t>
                      </a:r>
                      <a:r>
                        <a:rPr lang="en-GB" sz="1200" b="0" i="0" u="sng" kern="1200" dirty="0">
                          <a:solidFill>
                            <a:schemeClr val="dk1"/>
                          </a:solidFill>
                          <a:effectLst/>
                          <a:latin typeface="+mn-lt"/>
                          <a:ea typeface="+mn-ea"/>
                          <a:cs typeface="+mn-cs"/>
                        </a:rPr>
                        <a:t>5</a:t>
                      </a:r>
                      <a:endParaRPr kumimoji="0" lang="ru-RU" sz="1200" b="0" i="0" u="sng"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dk1"/>
                          </a:solidFill>
                          <a:effectLst/>
                          <a:latin typeface="+mn-lt"/>
                          <a:ea typeface="+mn-ea"/>
                          <a:cs typeface="+mn-cs"/>
                        </a:rPr>
                        <a:t>0.902</a:t>
                      </a:r>
                      <a:r>
                        <a:rPr lang="en-GB" sz="1200" b="0" i="0" kern="1200" dirty="0">
                          <a:solidFill>
                            <a:schemeClr val="dk1"/>
                          </a:solidFill>
                          <a:effectLst/>
                          <a:latin typeface="+mn-lt"/>
                          <a:ea typeface="+mn-ea"/>
                          <a:cs typeface="+mn-cs"/>
                        </a:rPr>
                        <a:t>9</a:t>
                      </a:r>
                      <a:endParaRPr kumimoji="0" lang="ru-RU" sz="12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extLst>
                  <a:ext uri="{0D108BD9-81ED-4DB2-BD59-A6C34878D82A}">
                    <a16:rowId xmlns:a16="http://schemas.microsoft.com/office/drawing/2014/main" val="495299611"/>
                  </a:ext>
                </a:extLst>
              </a:tr>
              <a:tr h="262883">
                <a:tc vMerge="1">
                  <a:txBody>
                    <a:bodyPr/>
                    <a:lstStyle/>
                    <a:p>
                      <a:endParaRPr lang="ru-RU"/>
                    </a:p>
                  </a:txBody>
                  <a:tcPr/>
                </a:tc>
                <a:tc>
                  <a:txBody>
                    <a:bodyPr/>
                    <a:lstStyle/>
                    <a:p>
                      <a:pPr algn="ctr"/>
                      <a:r>
                        <a:rPr lang="en-GB" sz="1200" dirty="0" err="1"/>
                        <a:t>XGBoost</a:t>
                      </a:r>
                      <a:endParaRPr lang="ru-RU" sz="1200" dirty="0"/>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u="sng" kern="1200" dirty="0">
                          <a:solidFill>
                            <a:schemeClr val="dk1"/>
                          </a:solidFill>
                          <a:effectLst/>
                          <a:latin typeface="+mn-lt"/>
                          <a:ea typeface="+mn-ea"/>
                          <a:cs typeface="+mn-cs"/>
                        </a:rPr>
                        <a:t>0.823</a:t>
                      </a:r>
                      <a:r>
                        <a:rPr lang="en-GB" sz="1200" b="0" i="0" u="sng" kern="1200" dirty="0">
                          <a:solidFill>
                            <a:schemeClr val="dk1"/>
                          </a:solidFill>
                          <a:effectLst/>
                          <a:latin typeface="+mn-lt"/>
                          <a:ea typeface="+mn-ea"/>
                          <a:cs typeface="+mn-cs"/>
                        </a:rPr>
                        <a:t>3</a:t>
                      </a:r>
                      <a:endParaRPr kumimoji="0" lang="ru-RU" sz="1200" b="0" i="0" u="sng"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dk1"/>
                          </a:solidFill>
                          <a:effectLst/>
                          <a:latin typeface="+mn-lt"/>
                          <a:ea typeface="+mn-ea"/>
                          <a:cs typeface="+mn-cs"/>
                        </a:rPr>
                        <a:t>0.8584</a:t>
                      </a:r>
                      <a:endParaRPr kumimoji="0" lang="ru-RU" sz="1200" b="0" i="0" u="sng"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dk1"/>
                          </a:solidFill>
                          <a:effectLst/>
                          <a:latin typeface="+mn-lt"/>
                          <a:ea typeface="+mn-ea"/>
                          <a:cs typeface="+mn-cs"/>
                        </a:rPr>
                        <a:t>0.9030</a:t>
                      </a:r>
                      <a:endParaRPr kumimoji="0" lang="ru-RU" sz="1200" b="0" i="0" u="sng"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extLst>
                  <a:ext uri="{0D108BD9-81ED-4DB2-BD59-A6C34878D82A}">
                    <a16:rowId xmlns:a16="http://schemas.microsoft.com/office/drawing/2014/main" val="3045399398"/>
                  </a:ext>
                </a:extLst>
              </a:tr>
              <a:tr h="262883">
                <a:tc vMerge="1">
                  <a:txBody>
                    <a:bodyPr/>
                    <a:lstStyle/>
                    <a:p>
                      <a:pPr algn="ctr"/>
                      <a:endParaRPr lang="ru-RU" dirty="0"/>
                    </a:p>
                  </a:txBody>
                  <a:tcPr anchor="ctr">
                    <a:solidFill>
                      <a:srgbClr val="B64202"/>
                    </a:solidFill>
                  </a:tcPr>
                </a:tc>
                <a:tc>
                  <a:txBody>
                    <a:bodyPr/>
                    <a:lstStyle/>
                    <a:p>
                      <a:pPr algn="ctr"/>
                      <a:r>
                        <a:rPr lang="en-GB" sz="1200" dirty="0" err="1"/>
                        <a:t>LightGBM</a:t>
                      </a:r>
                      <a:endParaRPr lang="ru-RU" sz="1200" dirty="0"/>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Calibri" panose="020F0502020204030204"/>
                          <a:ea typeface="+mn-ea"/>
                          <a:cs typeface="+mn-cs"/>
                        </a:rPr>
                        <a:t>0.8237</a:t>
                      </a:r>
                      <a:endParaRPr kumimoji="0" lang="ru-RU" sz="12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1" i="0" u="none" kern="1200" dirty="0">
                          <a:solidFill>
                            <a:schemeClr val="dk1"/>
                          </a:solidFill>
                          <a:effectLst/>
                          <a:latin typeface="+mn-lt"/>
                          <a:ea typeface="+mn-ea"/>
                          <a:cs typeface="+mn-cs"/>
                        </a:rPr>
                        <a:t>0.858</a:t>
                      </a:r>
                      <a:r>
                        <a:rPr lang="en-GB" sz="1200" b="1" i="0" u="none" kern="1200" dirty="0">
                          <a:solidFill>
                            <a:schemeClr val="dk1"/>
                          </a:solidFill>
                          <a:effectLst/>
                          <a:latin typeface="+mn-lt"/>
                          <a:ea typeface="+mn-ea"/>
                          <a:cs typeface="+mn-cs"/>
                        </a:rPr>
                        <a:t>6</a:t>
                      </a:r>
                      <a:endParaRPr kumimoji="0" lang="ru-RU" sz="12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dk1"/>
                          </a:solidFill>
                          <a:effectLst/>
                          <a:latin typeface="+mn-lt"/>
                          <a:ea typeface="+mn-ea"/>
                          <a:cs typeface="+mn-cs"/>
                        </a:rPr>
                        <a:t>0.9029</a:t>
                      </a:r>
                      <a:endParaRPr kumimoji="0" lang="ru-RU" sz="1200" b="0" i="0" u="sng" strike="noStrike" kern="1200" cap="none" spc="0" normalizeH="0" baseline="0" noProof="0" dirty="0">
                        <a:ln>
                          <a:noFill/>
                        </a:ln>
                        <a:solidFill>
                          <a:prstClr val="black"/>
                        </a:solidFill>
                        <a:effectLst/>
                        <a:uLnTx/>
                        <a:uFillTx/>
                        <a:latin typeface="Calibri" panose="020F0502020204030204"/>
                        <a:ea typeface="+mn-ea"/>
                        <a:cs typeface="+mn-cs"/>
                      </a:endParaRPr>
                    </a:p>
                  </a:txBody>
                  <a:tcPr marL="62802" marR="62802" marT="31401" marB="31401" anchor="ctr"/>
                </a:tc>
                <a:extLst>
                  <a:ext uri="{0D108BD9-81ED-4DB2-BD59-A6C34878D82A}">
                    <a16:rowId xmlns:a16="http://schemas.microsoft.com/office/drawing/2014/main" val="3729940115"/>
                  </a:ext>
                </a:extLst>
              </a:tr>
            </a:tbl>
          </a:graphicData>
        </a:graphic>
      </p:graphicFrame>
      <p:sp>
        <p:nvSpPr>
          <p:cNvPr id="2" name="Прямоугольник 1">
            <a:extLst>
              <a:ext uri="{FF2B5EF4-FFF2-40B4-BE49-F238E27FC236}">
                <a16:creationId xmlns:a16="http://schemas.microsoft.com/office/drawing/2014/main" id="{14F2E39A-E3CE-AFD0-25EA-9227A7F315ED}"/>
              </a:ext>
            </a:extLst>
          </p:cNvPr>
          <p:cNvSpPr/>
          <p:nvPr/>
        </p:nvSpPr>
        <p:spPr>
          <a:xfrm>
            <a:off x="8622170" y="4774168"/>
            <a:ext cx="447457" cy="400110"/>
          </a:xfrm>
          <a:prstGeom prst="rect">
            <a:avLst/>
          </a:prstGeom>
        </p:spPr>
        <p:txBody>
          <a:bodyPr wrap="square">
            <a:spAutoFit/>
          </a:bodyPr>
          <a:lstStyle/>
          <a:p>
            <a:r>
              <a:rPr lang="en-US" sz="2000" b="1" dirty="0"/>
              <a:t>17</a:t>
            </a:r>
            <a:endParaRPr lang="ru-RU" sz="2000" dirty="0"/>
          </a:p>
        </p:txBody>
      </p:sp>
    </p:spTree>
    <p:extLst>
      <p:ext uri="{BB962C8B-B14F-4D97-AF65-F5344CB8AC3E}">
        <p14:creationId xmlns:p14="http://schemas.microsoft.com/office/powerpoint/2010/main" val="301771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FE043E80-199A-DF9E-028A-CE3D7D4D4E55}"/>
              </a:ext>
            </a:extLst>
          </p:cNvPr>
          <p:cNvSpPr>
            <a:spLocks noGrp="1"/>
          </p:cNvSpPr>
          <p:nvPr>
            <p:ph type="title"/>
          </p:nvPr>
        </p:nvSpPr>
        <p:spPr/>
        <p:txBody>
          <a:bodyPr>
            <a:normAutofit fontScale="90000"/>
          </a:bodyPr>
          <a:lstStyle/>
          <a:p>
            <a:r>
              <a:rPr lang="en-GB" dirty="0"/>
              <a:t>X. The Best Meta Model Configuration</a:t>
            </a:r>
            <a:endParaRPr lang="ru-RU" dirty="0"/>
          </a:p>
        </p:txBody>
      </p:sp>
      <p:grpSp>
        <p:nvGrpSpPr>
          <p:cNvPr id="8" name="Группа 7">
            <a:extLst>
              <a:ext uri="{FF2B5EF4-FFF2-40B4-BE49-F238E27FC236}">
                <a16:creationId xmlns:a16="http://schemas.microsoft.com/office/drawing/2014/main" id="{9244949C-9019-40AF-291F-155AF3253B06}"/>
              </a:ext>
            </a:extLst>
          </p:cNvPr>
          <p:cNvGrpSpPr/>
          <p:nvPr/>
        </p:nvGrpSpPr>
        <p:grpSpPr>
          <a:xfrm>
            <a:off x="532299" y="1532305"/>
            <a:ext cx="7958665" cy="1974850"/>
            <a:chOff x="980439" y="4364869"/>
            <a:chExt cx="7958665" cy="1974850"/>
          </a:xfrm>
        </p:grpSpPr>
        <p:sp>
          <p:nvSpPr>
            <p:cNvPr id="9" name="Блок-схема: альтернативный процесс 8">
              <a:extLst>
                <a:ext uri="{FF2B5EF4-FFF2-40B4-BE49-F238E27FC236}">
                  <a16:creationId xmlns:a16="http://schemas.microsoft.com/office/drawing/2014/main" id="{6822F12C-3DE6-6C3E-AB56-4927863FF36C}"/>
                </a:ext>
              </a:extLst>
            </p:cNvPr>
            <p:cNvSpPr/>
            <p:nvPr/>
          </p:nvSpPr>
          <p:spPr>
            <a:xfrm>
              <a:off x="1097144" y="4578349"/>
              <a:ext cx="1644693" cy="1240267"/>
            </a:xfrm>
            <a:prstGeom prst="flowChartAlternateProcess">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t>Embedding Model</a:t>
              </a:r>
            </a:p>
            <a:p>
              <a:pPr algn="ctr"/>
              <a:r>
                <a:rPr lang="en-GB" sz="2000" dirty="0"/>
                <a:t>(ruGPT3-medium)</a:t>
              </a:r>
              <a:endParaRPr lang="ru-RU" sz="2000" dirty="0"/>
            </a:p>
          </p:txBody>
        </p:sp>
        <p:sp>
          <p:nvSpPr>
            <p:cNvPr id="10" name="Блок-схема: альтернативный процесс 9">
              <a:extLst>
                <a:ext uri="{FF2B5EF4-FFF2-40B4-BE49-F238E27FC236}">
                  <a16:creationId xmlns:a16="http://schemas.microsoft.com/office/drawing/2014/main" id="{3CDBBD8F-88CA-D704-B71B-608DA5D03DDE}"/>
                </a:ext>
              </a:extLst>
            </p:cNvPr>
            <p:cNvSpPr/>
            <p:nvPr/>
          </p:nvSpPr>
          <p:spPr>
            <a:xfrm>
              <a:off x="3300635" y="4545786"/>
              <a:ext cx="3492594" cy="348271"/>
            </a:xfrm>
            <a:prstGeom prst="flowChartAlternateProcess">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t>HM1: </a:t>
              </a:r>
              <a:r>
                <a:rPr lang="en-GB" sz="2000" dirty="0" err="1"/>
                <a:t>MHSA+STCNN+BiRNN</a:t>
              </a:r>
              <a:endParaRPr lang="ru-RU" sz="2000" dirty="0"/>
            </a:p>
          </p:txBody>
        </p:sp>
        <p:sp>
          <p:nvSpPr>
            <p:cNvPr id="11" name="Блок-схема: альтернативный процесс 10">
              <a:extLst>
                <a:ext uri="{FF2B5EF4-FFF2-40B4-BE49-F238E27FC236}">
                  <a16:creationId xmlns:a16="http://schemas.microsoft.com/office/drawing/2014/main" id="{0CCEDD51-C71A-38C9-6A8A-C07BE5760570}"/>
                </a:ext>
              </a:extLst>
            </p:cNvPr>
            <p:cNvSpPr/>
            <p:nvPr/>
          </p:nvSpPr>
          <p:spPr>
            <a:xfrm>
              <a:off x="3300636" y="5020766"/>
              <a:ext cx="3492594" cy="348271"/>
            </a:xfrm>
            <a:prstGeom prst="flowChartAlternateProcess">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t="100000"/>
              </a:path>
              <a:tileRect r="-100000" b="-100000"/>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t>HM2: </a:t>
              </a:r>
              <a:r>
                <a:rPr lang="en-GB" sz="2000" dirty="0" err="1"/>
                <a:t>MHSA+STCNN+BiLSTM</a:t>
              </a:r>
              <a:endParaRPr lang="ru-RU" sz="2000" dirty="0"/>
            </a:p>
          </p:txBody>
        </p:sp>
        <p:sp>
          <p:nvSpPr>
            <p:cNvPr id="12" name="Блок-схема: альтернативный процесс 11">
              <a:extLst>
                <a:ext uri="{FF2B5EF4-FFF2-40B4-BE49-F238E27FC236}">
                  <a16:creationId xmlns:a16="http://schemas.microsoft.com/office/drawing/2014/main" id="{94A9B650-76E9-4E52-EE01-D572543614B4}"/>
                </a:ext>
              </a:extLst>
            </p:cNvPr>
            <p:cNvSpPr/>
            <p:nvPr/>
          </p:nvSpPr>
          <p:spPr>
            <a:xfrm>
              <a:off x="3300635" y="5495746"/>
              <a:ext cx="3492593" cy="348271"/>
            </a:xfrm>
            <a:prstGeom prst="flowChartAlternateProcess">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t="100000"/>
              </a:path>
              <a:tileRect r="-100000" b="-100000"/>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t>HM3: MHSA+STCNN+GRU</a:t>
              </a:r>
              <a:endParaRPr lang="ru-RU" sz="2000" dirty="0"/>
            </a:p>
          </p:txBody>
        </p:sp>
        <p:cxnSp>
          <p:nvCxnSpPr>
            <p:cNvPr id="13" name="Соединитель: уступ 12">
              <a:extLst>
                <a:ext uri="{FF2B5EF4-FFF2-40B4-BE49-F238E27FC236}">
                  <a16:creationId xmlns:a16="http://schemas.microsoft.com/office/drawing/2014/main" id="{D536EAAA-72E3-26F8-9A28-44792D59C757}"/>
                </a:ext>
              </a:extLst>
            </p:cNvPr>
            <p:cNvCxnSpPr>
              <a:cxnSpLocks/>
              <a:stCxn id="9" idx="3"/>
              <a:endCxn id="10" idx="1"/>
            </p:cNvCxnSpPr>
            <p:nvPr/>
          </p:nvCxnSpPr>
          <p:spPr>
            <a:xfrm flipV="1">
              <a:off x="2741837" y="4719922"/>
              <a:ext cx="558798" cy="478561"/>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Соединитель: уступ 13">
              <a:extLst>
                <a:ext uri="{FF2B5EF4-FFF2-40B4-BE49-F238E27FC236}">
                  <a16:creationId xmlns:a16="http://schemas.microsoft.com/office/drawing/2014/main" id="{35DA4D61-A139-BC54-040F-D94C4C04E76A}"/>
                </a:ext>
              </a:extLst>
            </p:cNvPr>
            <p:cNvCxnSpPr>
              <a:cxnSpLocks/>
              <a:stCxn id="9" idx="3"/>
              <a:endCxn id="11" idx="1"/>
            </p:cNvCxnSpPr>
            <p:nvPr/>
          </p:nvCxnSpPr>
          <p:spPr>
            <a:xfrm flipV="1">
              <a:off x="2741837" y="5194902"/>
              <a:ext cx="558799" cy="358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Соединитель: уступ 14">
              <a:extLst>
                <a:ext uri="{FF2B5EF4-FFF2-40B4-BE49-F238E27FC236}">
                  <a16:creationId xmlns:a16="http://schemas.microsoft.com/office/drawing/2014/main" id="{338D696C-3BD5-EDA1-5964-53182457B381}"/>
                </a:ext>
              </a:extLst>
            </p:cNvPr>
            <p:cNvCxnSpPr>
              <a:cxnSpLocks/>
              <a:stCxn id="9" idx="3"/>
              <a:endCxn id="12" idx="1"/>
            </p:cNvCxnSpPr>
            <p:nvPr/>
          </p:nvCxnSpPr>
          <p:spPr>
            <a:xfrm>
              <a:off x="2741837" y="5198483"/>
              <a:ext cx="558798" cy="47139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Прямоугольник 15">
              <a:extLst>
                <a:ext uri="{FF2B5EF4-FFF2-40B4-BE49-F238E27FC236}">
                  <a16:creationId xmlns:a16="http://schemas.microsoft.com/office/drawing/2014/main" id="{73E8DF32-9A97-29D2-ECFA-FB1E57BBE55E}"/>
                </a:ext>
              </a:extLst>
            </p:cNvPr>
            <p:cNvSpPr/>
            <p:nvPr/>
          </p:nvSpPr>
          <p:spPr>
            <a:xfrm>
              <a:off x="980439" y="4364869"/>
              <a:ext cx="1934117" cy="197485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b="1" dirty="0">
                  <a:solidFill>
                    <a:schemeClr val="tx1"/>
                  </a:solidFill>
                </a:rPr>
                <a:t>Encoding layer</a:t>
              </a:r>
              <a:endParaRPr lang="ru-RU" b="1" dirty="0">
                <a:solidFill>
                  <a:schemeClr val="tx1"/>
                </a:solidFill>
              </a:endParaRPr>
            </a:p>
          </p:txBody>
        </p:sp>
        <p:sp>
          <p:nvSpPr>
            <p:cNvPr id="17" name="Прямоугольник 16">
              <a:extLst>
                <a:ext uri="{FF2B5EF4-FFF2-40B4-BE49-F238E27FC236}">
                  <a16:creationId xmlns:a16="http://schemas.microsoft.com/office/drawing/2014/main" id="{AA8A0FF8-4C6D-102B-B7FC-EB462FA33E5D}"/>
                </a:ext>
              </a:extLst>
            </p:cNvPr>
            <p:cNvSpPr/>
            <p:nvPr/>
          </p:nvSpPr>
          <p:spPr>
            <a:xfrm>
              <a:off x="3127916" y="4364869"/>
              <a:ext cx="3825334" cy="197485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b="1" dirty="0">
                  <a:solidFill>
                    <a:schemeClr val="tx1"/>
                  </a:solidFill>
                </a:rPr>
                <a:t>1-Level Models</a:t>
              </a:r>
              <a:endParaRPr lang="ru-RU" b="1" dirty="0">
                <a:solidFill>
                  <a:schemeClr val="tx1"/>
                </a:solidFill>
              </a:endParaRPr>
            </a:p>
          </p:txBody>
        </p:sp>
        <p:sp>
          <p:nvSpPr>
            <p:cNvPr id="18" name="Прямоугольник 17">
              <a:extLst>
                <a:ext uri="{FF2B5EF4-FFF2-40B4-BE49-F238E27FC236}">
                  <a16:creationId xmlns:a16="http://schemas.microsoft.com/office/drawing/2014/main" id="{72150BCD-731A-4EDB-2C41-BEF1361BA2CD}"/>
                </a:ext>
              </a:extLst>
            </p:cNvPr>
            <p:cNvSpPr/>
            <p:nvPr/>
          </p:nvSpPr>
          <p:spPr>
            <a:xfrm>
              <a:off x="7125969" y="4364869"/>
              <a:ext cx="1813135" cy="197485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b="1" dirty="0">
                  <a:solidFill>
                    <a:schemeClr val="tx1"/>
                  </a:solidFill>
                </a:rPr>
                <a:t>2-Level Model</a:t>
              </a:r>
              <a:endParaRPr lang="ru-RU" b="1" dirty="0">
                <a:solidFill>
                  <a:schemeClr val="tx1"/>
                </a:solidFill>
              </a:endParaRPr>
            </a:p>
          </p:txBody>
        </p:sp>
        <p:sp>
          <p:nvSpPr>
            <p:cNvPr id="19" name="Блок-схема: альтернативный процесс 18">
              <a:extLst>
                <a:ext uri="{FF2B5EF4-FFF2-40B4-BE49-F238E27FC236}">
                  <a16:creationId xmlns:a16="http://schemas.microsoft.com/office/drawing/2014/main" id="{E3B3109D-C22E-CCE8-B32A-D70D83198169}"/>
                </a:ext>
              </a:extLst>
            </p:cNvPr>
            <p:cNvSpPr/>
            <p:nvPr/>
          </p:nvSpPr>
          <p:spPr>
            <a:xfrm>
              <a:off x="7303344" y="4786796"/>
              <a:ext cx="1386840" cy="816209"/>
            </a:xfrm>
            <a:prstGeom prst="flowChartAlternateProcess">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err="1"/>
                <a:t>LightGBM</a:t>
              </a:r>
              <a:endParaRPr lang="ru-RU" sz="2000" dirty="0"/>
            </a:p>
          </p:txBody>
        </p:sp>
        <p:cxnSp>
          <p:nvCxnSpPr>
            <p:cNvPr id="20" name="Соединитель: уступ 19">
              <a:extLst>
                <a:ext uri="{FF2B5EF4-FFF2-40B4-BE49-F238E27FC236}">
                  <a16:creationId xmlns:a16="http://schemas.microsoft.com/office/drawing/2014/main" id="{2946834D-9C94-81C8-7FD1-D69D54DA2EAE}"/>
                </a:ext>
              </a:extLst>
            </p:cNvPr>
            <p:cNvCxnSpPr>
              <a:cxnSpLocks/>
              <a:stCxn id="10" idx="3"/>
              <a:endCxn id="19" idx="1"/>
            </p:cNvCxnSpPr>
            <p:nvPr/>
          </p:nvCxnSpPr>
          <p:spPr>
            <a:xfrm>
              <a:off x="6793229" y="4719922"/>
              <a:ext cx="510115" cy="47497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0">
              <a:extLst>
                <a:ext uri="{FF2B5EF4-FFF2-40B4-BE49-F238E27FC236}">
                  <a16:creationId xmlns:a16="http://schemas.microsoft.com/office/drawing/2014/main" id="{8BF4139E-1902-E599-578C-9CCA9D3BBDEF}"/>
                </a:ext>
              </a:extLst>
            </p:cNvPr>
            <p:cNvCxnSpPr>
              <a:cxnSpLocks/>
              <a:stCxn id="11" idx="3"/>
              <a:endCxn id="19" idx="1"/>
            </p:cNvCxnSpPr>
            <p:nvPr/>
          </p:nvCxnSpPr>
          <p:spPr>
            <a:xfrm flipV="1">
              <a:off x="6793230" y="5194901"/>
              <a:ext cx="510114" cy="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Соединитель: уступ 21">
              <a:extLst>
                <a:ext uri="{FF2B5EF4-FFF2-40B4-BE49-F238E27FC236}">
                  <a16:creationId xmlns:a16="http://schemas.microsoft.com/office/drawing/2014/main" id="{C8737DCF-0816-8811-693E-95265D7322F2}"/>
                </a:ext>
              </a:extLst>
            </p:cNvPr>
            <p:cNvCxnSpPr>
              <a:cxnSpLocks/>
              <a:stCxn id="12" idx="3"/>
              <a:endCxn id="19" idx="1"/>
            </p:cNvCxnSpPr>
            <p:nvPr/>
          </p:nvCxnSpPr>
          <p:spPr>
            <a:xfrm flipV="1">
              <a:off x="6793228" y="5194901"/>
              <a:ext cx="510116" cy="47498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Текст 2">
            <a:extLst>
              <a:ext uri="{FF2B5EF4-FFF2-40B4-BE49-F238E27FC236}">
                <a16:creationId xmlns:a16="http://schemas.microsoft.com/office/drawing/2014/main" id="{E073886E-E335-28F6-B493-202E0560AF95}"/>
              </a:ext>
            </a:extLst>
          </p:cNvPr>
          <p:cNvSpPr txBox="1">
            <a:spLocks/>
          </p:cNvSpPr>
          <p:nvPr/>
        </p:nvSpPr>
        <p:spPr>
          <a:xfrm>
            <a:off x="457200" y="3788798"/>
            <a:ext cx="3782122" cy="419975"/>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400" b="1" dirty="0"/>
              <a:t>Figure</a:t>
            </a:r>
            <a:r>
              <a:rPr lang="en-GB" sz="1400" dirty="0"/>
              <a:t>. The best meta model configuration</a:t>
            </a:r>
            <a:endParaRPr lang="ru-RU" sz="1400" dirty="0"/>
          </a:p>
        </p:txBody>
      </p:sp>
      <p:sp>
        <p:nvSpPr>
          <p:cNvPr id="2" name="Прямоугольник 1">
            <a:extLst>
              <a:ext uri="{FF2B5EF4-FFF2-40B4-BE49-F238E27FC236}">
                <a16:creationId xmlns:a16="http://schemas.microsoft.com/office/drawing/2014/main" id="{73969BB7-291D-B23D-6715-6932D339A57D}"/>
              </a:ext>
            </a:extLst>
          </p:cNvPr>
          <p:cNvSpPr/>
          <p:nvPr/>
        </p:nvSpPr>
        <p:spPr>
          <a:xfrm>
            <a:off x="8622170" y="4774168"/>
            <a:ext cx="447457" cy="400110"/>
          </a:xfrm>
          <a:prstGeom prst="rect">
            <a:avLst/>
          </a:prstGeom>
        </p:spPr>
        <p:txBody>
          <a:bodyPr wrap="square">
            <a:spAutoFit/>
          </a:bodyPr>
          <a:lstStyle/>
          <a:p>
            <a:r>
              <a:rPr lang="en-US" sz="2000" b="1" dirty="0"/>
              <a:t>18</a:t>
            </a:r>
            <a:endParaRPr lang="ru-RU" sz="2000" dirty="0"/>
          </a:p>
        </p:txBody>
      </p:sp>
    </p:spTree>
    <p:extLst>
      <p:ext uri="{BB962C8B-B14F-4D97-AF65-F5344CB8AC3E}">
        <p14:creationId xmlns:p14="http://schemas.microsoft.com/office/powerpoint/2010/main" val="377378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7A275FC9-A19C-765E-7D24-8E3D398436D7}"/>
              </a:ext>
            </a:extLst>
          </p:cNvPr>
          <p:cNvSpPr>
            <a:spLocks noGrp="1"/>
          </p:cNvSpPr>
          <p:nvPr>
            <p:ph type="title"/>
          </p:nvPr>
        </p:nvSpPr>
        <p:spPr/>
        <p:txBody>
          <a:bodyPr>
            <a:normAutofit fontScale="90000"/>
          </a:bodyPr>
          <a:lstStyle/>
          <a:p>
            <a:r>
              <a:rPr lang="en-GB" dirty="0"/>
              <a:t>CONCLUSIONS</a:t>
            </a:r>
            <a:endParaRPr lang="ru-RU" dirty="0"/>
          </a:p>
        </p:txBody>
      </p:sp>
      <p:sp>
        <p:nvSpPr>
          <p:cNvPr id="7" name="Прямоугольник 6">
            <a:extLst>
              <a:ext uri="{FF2B5EF4-FFF2-40B4-BE49-F238E27FC236}">
                <a16:creationId xmlns:a16="http://schemas.microsoft.com/office/drawing/2014/main" id="{5923F78E-C2B3-7AB7-D432-BE391F0B5500}"/>
              </a:ext>
            </a:extLst>
          </p:cNvPr>
          <p:cNvSpPr/>
          <p:nvPr/>
        </p:nvSpPr>
        <p:spPr>
          <a:xfrm>
            <a:off x="571758" y="1267346"/>
            <a:ext cx="7802880" cy="1200329"/>
          </a:xfrm>
          <a:prstGeom prst="rect">
            <a:avLst/>
          </a:prstGeom>
        </p:spPr>
        <p:txBody>
          <a:bodyPr wrap="square">
            <a:spAutoFit/>
          </a:bodyPr>
          <a:lstStyle/>
          <a:p>
            <a:r>
              <a:rPr lang="en-US" b="1" dirty="0">
                <a:latin typeface="Golos Text"/>
              </a:rPr>
              <a:t>Practice results:</a:t>
            </a:r>
          </a:p>
          <a:p>
            <a:pPr marL="285750" indent="-285750">
              <a:buFont typeface="Arial" panose="020B0604020202020204" pitchFamily="34" charset="0"/>
              <a:buChar char="•"/>
            </a:pPr>
            <a:r>
              <a:rPr lang="en-GB" dirty="0">
                <a:latin typeface="Golos Text"/>
              </a:rPr>
              <a:t>A general configuration of the meta model has been proposed</a:t>
            </a:r>
          </a:p>
          <a:p>
            <a:pPr marL="285750" indent="-285750">
              <a:buFont typeface="Arial" panose="020B0604020202020204" pitchFamily="34" charset="0"/>
              <a:buChar char="•"/>
            </a:pPr>
            <a:r>
              <a:rPr lang="en-GB" dirty="0">
                <a:latin typeface="Golos Text"/>
              </a:rPr>
              <a:t>Considered configuration of the meta model has been evaluated</a:t>
            </a:r>
            <a:endParaRPr lang="ru-RU" dirty="0">
              <a:latin typeface="Golos Text"/>
            </a:endParaRPr>
          </a:p>
          <a:p>
            <a:pPr marL="285750" indent="-285750">
              <a:buFont typeface="Arial" panose="020B0604020202020204" pitchFamily="34" charset="0"/>
              <a:buChar char="•"/>
            </a:pPr>
            <a:r>
              <a:rPr lang="en-GB" dirty="0">
                <a:latin typeface="Golos Text"/>
              </a:rPr>
              <a:t>The best configuration of the meta model has been found</a:t>
            </a:r>
          </a:p>
        </p:txBody>
      </p:sp>
      <p:sp>
        <p:nvSpPr>
          <p:cNvPr id="8" name="Текст 4">
            <a:extLst>
              <a:ext uri="{FF2B5EF4-FFF2-40B4-BE49-F238E27FC236}">
                <a16:creationId xmlns:a16="http://schemas.microsoft.com/office/drawing/2014/main" id="{AAA6B946-B457-0E63-B5FE-9E958326057C}"/>
              </a:ext>
            </a:extLst>
          </p:cNvPr>
          <p:cNvSpPr txBox="1">
            <a:spLocks/>
          </p:cNvSpPr>
          <p:nvPr/>
        </p:nvSpPr>
        <p:spPr>
          <a:xfrm>
            <a:off x="544498" y="2851603"/>
            <a:ext cx="8055003" cy="3664527"/>
          </a:xfrm>
          <a:prstGeom prst="rect">
            <a:avLst/>
          </a:prstGeom>
        </p:spPr>
        <p:txBody>
          <a:bodyPr vert="horz" lIns="91440" tIns="45720" rIns="91440" bIns="45720" rtlCol="0">
            <a:noAutofit/>
          </a:bodyPr>
          <a:lstStyle>
            <a:lvl1pPr marL="0" indent="0" algn="l" defTabSz="457200" rtl="0" eaLnBrk="1" latinLnBrk="0" hangingPunct="1">
              <a:spcBef>
                <a:spcPct val="20000"/>
              </a:spcBef>
              <a:buSzPct val="100000"/>
              <a:buFontTx/>
              <a:buNone/>
              <a:defRPr sz="1600" kern="1200" baseline="0">
                <a:solidFill>
                  <a:schemeClr val="tx1"/>
                </a:solidFill>
                <a:latin typeface="Golos Text" panose="020B0503020202020204" pitchFamily="34" charset="-52"/>
                <a:ea typeface="+mn-ea"/>
                <a:cs typeface="Golos Text" panose="020B0503020202020204" pitchFamily="34" charset="-52"/>
              </a:defRPr>
            </a:lvl1pPr>
            <a:lvl2pPr marL="457200" indent="0" algn="l" defTabSz="457200" rtl="0" eaLnBrk="1" latinLnBrk="0" hangingPunct="1">
              <a:spcBef>
                <a:spcPct val="20000"/>
              </a:spcBef>
              <a:buFontTx/>
              <a:buNone/>
              <a:defRPr sz="1600" kern="1200" baseline="0">
                <a:solidFill>
                  <a:schemeClr val="tx1"/>
                </a:solidFill>
                <a:latin typeface="Golos Text" panose="020B0503020202020204" pitchFamily="34" charset="-52"/>
                <a:ea typeface="+mn-ea"/>
                <a:cs typeface="Golos Text" panose="020B0503020202020204" pitchFamily="34" charset="-52"/>
              </a:defRPr>
            </a:lvl2pPr>
            <a:lvl3pPr marL="914400" indent="0" algn="l" defTabSz="457200" rtl="0" eaLnBrk="1" latinLnBrk="0" hangingPunct="1">
              <a:spcBef>
                <a:spcPct val="20000"/>
              </a:spcBef>
              <a:buFontTx/>
              <a:buNone/>
              <a:defRPr sz="1600" kern="1200" baseline="0">
                <a:solidFill>
                  <a:schemeClr val="tx1"/>
                </a:solidFill>
                <a:latin typeface="Golos Text" panose="020B0503020202020204" pitchFamily="34" charset="-52"/>
                <a:ea typeface="+mn-ea"/>
                <a:cs typeface="Golos Text" panose="020B0503020202020204" pitchFamily="34" charset="-52"/>
              </a:defRPr>
            </a:lvl3pPr>
            <a:lvl4pPr marL="1371600" indent="0" algn="l" defTabSz="457200" rtl="0" eaLnBrk="1" latinLnBrk="0" hangingPunct="1">
              <a:spcBef>
                <a:spcPct val="20000"/>
              </a:spcBef>
              <a:buFontTx/>
              <a:buNone/>
              <a:defRPr sz="1600" kern="1200" baseline="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Tx/>
              <a:buNone/>
              <a:defRPr sz="1600" kern="1200" baseline="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Future tasks:</a:t>
            </a:r>
          </a:p>
          <a:p>
            <a:pPr marL="285750" indent="-285750" algn="just">
              <a:buFont typeface="Arial" panose="020B0604020202020204" pitchFamily="34" charset="0"/>
              <a:buChar char="•"/>
            </a:pPr>
            <a:r>
              <a:rPr lang="en-US" sz="1800" dirty="0"/>
              <a:t>Validate the best meta model on benchmarks datasets</a:t>
            </a:r>
          </a:p>
          <a:p>
            <a:pPr marL="285750" indent="-285750" algn="just">
              <a:buFont typeface="Arial" panose="020B0604020202020204" pitchFamily="34" charset="0"/>
              <a:buChar char="•"/>
            </a:pPr>
            <a:r>
              <a:rPr lang="en-US" sz="1800" dirty="0"/>
              <a:t>Compare the best meta model with other state-of-the-art models on used dataset</a:t>
            </a:r>
            <a:endParaRPr lang="en-GB" sz="1800" dirty="0"/>
          </a:p>
        </p:txBody>
      </p:sp>
      <p:sp>
        <p:nvSpPr>
          <p:cNvPr id="2" name="Прямоугольник 1">
            <a:extLst>
              <a:ext uri="{FF2B5EF4-FFF2-40B4-BE49-F238E27FC236}">
                <a16:creationId xmlns:a16="http://schemas.microsoft.com/office/drawing/2014/main" id="{3E4BDC81-B880-FEF3-1E4B-2AFC30EA4239}"/>
              </a:ext>
            </a:extLst>
          </p:cNvPr>
          <p:cNvSpPr/>
          <p:nvPr/>
        </p:nvSpPr>
        <p:spPr>
          <a:xfrm>
            <a:off x="8622170" y="4774168"/>
            <a:ext cx="447457" cy="400110"/>
          </a:xfrm>
          <a:prstGeom prst="rect">
            <a:avLst/>
          </a:prstGeom>
        </p:spPr>
        <p:txBody>
          <a:bodyPr wrap="square">
            <a:spAutoFit/>
          </a:bodyPr>
          <a:lstStyle/>
          <a:p>
            <a:r>
              <a:rPr lang="en-US" sz="2000" b="1" dirty="0">
                <a:solidFill>
                  <a:schemeClr val="bg1"/>
                </a:solidFill>
              </a:rPr>
              <a:t>19</a:t>
            </a:r>
            <a:endParaRPr lang="ru-RU" sz="2000" dirty="0">
              <a:solidFill>
                <a:schemeClr val="bg1"/>
              </a:solidFill>
            </a:endParaRPr>
          </a:p>
        </p:txBody>
      </p:sp>
      <p:sp>
        <p:nvSpPr>
          <p:cNvPr id="12" name="TextBox 11">
            <a:extLst>
              <a:ext uri="{FF2B5EF4-FFF2-40B4-BE49-F238E27FC236}">
                <a16:creationId xmlns:a16="http://schemas.microsoft.com/office/drawing/2014/main" id="{19EDEB93-DA9E-7BCD-9ECF-C0076B5F3920}"/>
              </a:ext>
            </a:extLst>
          </p:cNvPr>
          <p:cNvSpPr txBox="1"/>
          <p:nvPr/>
        </p:nvSpPr>
        <p:spPr>
          <a:xfrm>
            <a:off x="521829" y="4485559"/>
            <a:ext cx="7977063" cy="338554"/>
          </a:xfrm>
          <a:prstGeom prst="rect">
            <a:avLst/>
          </a:prstGeom>
          <a:noFill/>
        </p:spPr>
        <p:txBody>
          <a:bodyPr wrap="square">
            <a:spAutoFit/>
          </a:bodyPr>
          <a:lstStyle/>
          <a:p>
            <a:r>
              <a:rPr lang="en-GB" sz="1600" b="1" dirty="0"/>
              <a:t>Source code</a:t>
            </a:r>
            <a:r>
              <a:rPr lang="en-GB" sz="1600" dirty="0"/>
              <a:t>: https://github.com/GitHub-User228/RussianNewsSentimentAnalysis</a:t>
            </a:r>
            <a:endParaRPr lang="ru-RU" sz="1600" dirty="0"/>
          </a:p>
        </p:txBody>
      </p:sp>
    </p:spTree>
    <p:extLst>
      <p:ext uri="{BB962C8B-B14F-4D97-AF65-F5344CB8AC3E}">
        <p14:creationId xmlns:p14="http://schemas.microsoft.com/office/powerpoint/2010/main" val="1567861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2BEA39AC-0C16-00A4-A7D1-16251640B1AD}"/>
              </a:ext>
            </a:extLst>
          </p:cNvPr>
          <p:cNvSpPr>
            <a:spLocks noGrp="1"/>
          </p:cNvSpPr>
          <p:nvPr>
            <p:ph type="body" sz="quarter" idx="11"/>
          </p:nvPr>
        </p:nvSpPr>
        <p:spPr>
          <a:xfrm>
            <a:off x="624113" y="1233715"/>
            <a:ext cx="7170057" cy="3410856"/>
          </a:xfrm>
        </p:spPr>
        <p:txBody>
          <a:bodyPr>
            <a:normAutofit lnSpcReduction="10000"/>
          </a:bodyPr>
          <a:lstStyle/>
          <a:p>
            <a:pPr algn="just"/>
            <a:r>
              <a:rPr lang="en-US" sz="1800" b="1" dirty="0">
                <a:latin typeface="Golos Text DemiBold" panose="020B0703020202020204"/>
              </a:rPr>
              <a:t>PROBLEM</a:t>
            </a:r>
            <a:r>
              <a:rPr lang="en-US" sz="1800" dirty="0">
                <a:latin typeface="Golos Text DemiBold" panose="020B0703020202020204"/>
              </a:rPr>
              <a:t>: there is a turbulence in economics, politics and social fields, so that some news feeds contain sensitive content for people</a:t>
            </a:r>
          </a:p>
          <a:p>
            <a:pPr algn="just"/>
            <a:endParaRPr lang="en-US" sz="1800" dirty="0">
              <a:latin typeface="Golos Text DemiBold" panose="020B0703020202020204"/>
            </a:endParaRPr>
          </a:p>
          <a:p>
            <a:pPr algn="just"/>
            <a:endParaRPr lang="en-US" sz="1800" dirty="0">
              <a:latin typeface="Golos Text DemiBold" panose="020B0703020202020204"/>
            </a:endParaRPr>
          </a:p>
          <a:p>
            <a:pPr algn="just"/>
            <a:r>
              <a:rPr lang="en-US" sz="1800" b="1" dirty="0">
                <a:latin typeface="Golos Text DemiBold" panose="020B0703020202020204"/>
              </a:rPr>
              <a:t>RELEVANCE</a:t>
            </a:r>
            <a:r>
              <a:rPr lang="en-US" sz="1800" dirty="0">
                <a:latin typeface="Golos Text DemiBold" panose="020B0703020202020204"/>
              </a:rPr>
              <a:t>: </a:t>
            </a:r>
          </a:p>
          <a:p>
            <a:pPr algn="just"/>
            <a:r>
              <a:rPr lang="en-US" sz="1800" dirty="0">
                <a:latin typeface="Golos Text DemiBold" panose="020B0703020202020204"/>
              </a:rPr>
              <a:t>1) Emotional and physical health has deteriorated for 53% of Russians in 2022, according to analysts at McKinsey.</a:t>
            </a:r>
          </a:p>
          <a:p>
            <a:pPr algn="just"/>
            <a:r>
              <a:rPr lang="en-US" sz="1800" dirty="0">
                <a:latin typeface="Golos Text DemiBold" panose="020B0703020202020204"/>
              </a:rPr>
              <a:t>2) Overall, the situation in Russia has deteriorated over 2022 rather than remaining the same according to a Levada Centre survey</a:t>
            </a:r>
          </a:p>
          <a:p>
            <a:pPr algn="just"/>
            <a:r>
              <a:rPr lang="en-US" sz="1800" dirty="0">
                <a:latin typeface="Golos Text DemiBold" panose="020B0703020202020204"/>
              </a:rPr>
              <a:t>3) Russian news media are the most trusted by the population in Russia (53%), according to the latest VСIOM survey in 2023</a:t>
            </a:r>
          </a:p>
          <a:p>
            <a:pPr algn="just"/>
            <a:endParaRPr lang="en-US" sz="1800" dirty="0">
              <a:latin typeface="Golos Text DemiBold" panose="020B0703020202020204"/>
            </a:endParaRPr>
          </a:p>
        </p:txBody>
      </p:sp>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a:xfrm>
            <a:off x="457200" y="306435"/>
            <a:ext cx="6824382" cy="527284"/>
          </a:xfrm>
        </p:spPr>
        <p:txBody>
          <a:bodyPr anchor="ctr">
            <a:normAutofit/>
          </a:bodyPr>
          <a:lstStyle/>
          <a:p>
            <a:pPr>
              <a:lnSpc>
                <a:spcPct val="90000"/>
              </a:lnSpc>
            </a:pPr>
            <a:r>
              <a:rPr lang="en-US" sz="3000" b="1"/>
              <a:t>Problem &amp; Relevance</a:t>
            </a:r>
            <a:endParaRPr lang="ru-RU" sz="3000"/>
          </a:p>
        </p:txBody>
      </p:sp>
      <p:sp>
        <p:nvSpPr>
          <p:cNvPr id="2" name="Текст 2">
            <a:extLst>
              <a:ext uri="{FF2B5EF4-FFF2-40B4-BE49-F238E27FC236}">
                <a16:creationId xmlns:a16="http://schemas.microsoft.com/office/drawing/2014/main" id="{CC93F9E9-F2A2-5AB6-182E-86EC3F9EF4C6}"/>
              </a:ext>
            </a:extLst>
          </p:cNvPr>
          <p:cNvSpPr txBox="1">
            <a:spLocks/>
          </p:cNvSpPr>
          <p:nvPr/>
        </p:nvSpPr>
        <p:spPr>
          <a:xfrm>
            <a:off x="135775" y="1784091"/>
            <a:ext cx="7345680" cy="2860480"/>
          </a:xfrm>
          <a:prstGeom prst="rect">
            <a:avLst/>
          </a:prstGeom>
        </p:spPr>
        <p:txBody>
          <a:bodyPr vert="horz" lIns="91440" tIns="45720" rIns="91440" bIns="45720" rtlCol="0">
            <a:normAutofit/>
          </a:bodyPr>
          <a:lstStyle>
            <a:lvl1pPr marL="0" indent="0" algn="l" defTabSz="457200" rtl="0" eaLnBrk="1" latinLnBrk="0" hangingPunct="1">
              <a:spcBef>
                <a:spcPct val="20000"/>
              </a:spcBef>
              <a:buSzPct val="100000"/>
              <a:buFont typeface="Arial" panose="020B0604020202020204" pitchFamily="34" charset="0"/>
              <a:buNone/>
              <a:defRPr sz="1600" u="sng" kern="1200" baseline="0">
                <a:solidFill>
                  <a:schemeClr val="tx1"/>
                </a:solidFill>
                <a:latin typeface="Golos Text DemiBold" panose="020B07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endParaRPr lang="en-US" sz="2000" b="1" dirty="0"/>
          </a:p>
        </p:txBody>
      </p:sp>
      <p:sp>
        <p:nvSpPr>
          <p:cNvPr id="3" name="Прямоугольник 2">
            <a:extLst>
              <a:ext uri="{FF2B5EF4-FFF2-40B4-BE49-F238E27FC236}">
                <a16:creationId xmlns:a16="http://schemas.microsoft.com/office/drawing/2014/main" id="{23F063BF-81A1-34CE-3D66-AB010E3B8BBF}"/>
              </a:ext>
            </a:extLst>
          </p:cNvPr>
          <p:cNvSpPr/>
          <p:nvPr/>
        </p:nvSpPr>
        <p:spPr>
          <a:xfrm>
            <a:off x="8755117" y="4774168"/>
            <a:ext cx="314510" cy="400110"/>
          </a:xfrm>
          <a:prstGeom prst="rect">
            <a:avLst/>
          </a:prstGeom>
        </p:spPr>
        <p:txBody>
          <a:bodyPr wrap="none">
            <a:spAutoFit/>
          </a:bodyPr>
          <a:lstStyle/>
          <a:p>
            <a:r>
              <a:rPr lang="en-US" sz="2000" b="1" dirty="0">
                <a:solidFill>
                  <a:schemeClr val="bg1"/>
                </a:solidFill>
              </a:rPr>
              <a:t>2</a:t>
            </a:r>
            <a:endParaRPr lang="ru-RU" sz="2000" dirty="0">
              <a:solidFill>
                <a:schemeClr val="bg1"/>
              </a:solidFill>
            </a:endParaRPr>
          </a:p>
        </p:txBody>
      </p:sp>
    </p:spTree>
    <p:extLst>
      <p:ext uri="{BB962C8B-B14F-4D97-AF65-F5344CB8AC3E}">
        <p14:creationId xmlns:p14="http://schemas.microsoft.com/office/powerpoint/2010/main" val="3962654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344"/>
            <a:ext cx="8229600" cy="1247887"/>
          </a:xfrm>
        </p:spPr>
        <p:txBody>
          <a:bodyPr>
            <a:noAutofit/>
          </a:bodyPr>
          <a:lstStyle/>
          <a:p>
            <a:pPr algn="ctr"/>
            <a:r>
              <a:rPr lang="en-US" sz="4400" dirty="0"/>
              <a:t>THANK YOU</a:t>
            </a:r>
            <a:br>
              <a:rPr lang="en-US" sz="4400" dirty="0"/>
            </a:br>
            <a:r>
              <a:rPr lang="en-US" sz="4400" dirty="0"/>
              <a:t>FOR YOUR TIME!</a:t>
            </a:r>
          </a:p>
        </p:txBody>
      </p:sp>
      <p:sp>
        <p:nvSpPr>
          <p:cNvPr id="3" name="TextBox 2">
            <a:extLst>
              <a:ext uri="{FF2B5EF4-FFF2-40B4-BE49-F238E27FC236}">
                <a16:creationId xmlns:a16="http://schemas.microsoft.com/office/drawing/2014/main" id="{EC445834-34CB-F6E2-51BC-F26A92C144A1}"/>
              </a:ext>
            </a:extLst>
          </p:cNvPr>
          <p:cNvSpPr txBox="1"/>
          <p:nvPr/>
        </p:nvSpPr>
        <p:spPr>
          <a:xfrm>
            <a:off x="6108373" y="4468762"/>
            <a:ext cx="2686441" cy="369332"/>
          </a:xfrm>
          <a:prstGeom prst="rect">
            <a:avLst/>
          </a:prstGeom>
          <a:noFill/>
        </p:spPr>
        <p:txBody>
          <a:bodyPr wrap="none" rtlCol="0">
            <a:spAutoFit/>
          </a:bodyPr>
          <a:lstStyle/>
          <a:p>
            <a:pPr algn="r"/>
            <a:r>
              <a:rPr lang="en-US" dirty="0">
                <a:solidFill>
                  <a:schemeClr val="bg1"/>
                </a:solidFill>
                <a:latin typeface="Golos Text" panose="020B0503020202020204" pitchFamily="34" charset="-52"/>
                <a:cs typeface="Golos Text" panose="020B0503020202020204" pitchFamily="34" charset="-52"/>
              </a:rPr>
              <a:t>egor.udalov13@gmail.com</a:t>
            </a:r>
            <a:endParaRPr lang="ru-RU" dirty="0">
              <a:solidFill>
                <a:schemeClr val="bg1"/>
              </a:solidFill>
              <a:latin typeface="Golos Text" panose="020B0503020202020204" pitchFamily="34" charset="-52"/>
              <a:cs typeface="Golos Text" panose="020B0503020202020204" pitchFamily="34" charset="-52"/>
            </a:endParaRPr>
          </a:p>
        </p:txBody>
      </p:sp>
    </p:spTree>
    <p:extLst>
      <p:ext uri="{BB962C8B-B14F-4D97-AF65-F5344CB8AC3E}">
        <p14:creationId xmlns:p14="http://schemas.microsoft.com/office/powerpoint/2010/main" val="186494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a:xfrm>
            <a:off x="457200" y="306435"/>
            <a:ext cx="6824382" cy="527284"/>
          </a:xfrm>
        </p:spPr>
        <p:txBody>
          <a:bodyPr vert="horz" lIns="91440" tIns="45720" rIns="91440" bIns="45720" rtlCol="0" anchor="ctr">
            <a:normAutofit/>
          </a:bodyPr>
          <a:lstStyle/>
          <a:p>
            <a:pPr>
              <a:lnSpc>
                <a:spcPct val="90000"/>
              </a:lnSpc>
            </a:pPr>
            <a:r>
              <a:rPr lang="en-US" sz="3000" b="1" i="0" kern="1200" baseline="0">
                <a:latin typeface="Golos Text DemiBold" panose="020B0703020202020204" pitchFamily="34" charset="-52"/>
                <a:ea typeface="+mj-ea"/>
                <a:cs typeface="+mj-cs"/>
              </a:rPr>
              <a:t>Object &amp; Subject</a:t>
            </a:r>
          </a:p>
        </p:txBody>
      </p:sp>
      <p:sp>
        <p:nvSpPr>
          <p:cNvPr id="9" name="Текст 2">
            <a:extLst>
              <a:ext uri="{FF2B5EF4-FFF2-40B4-BE49-F238E27FC236}">
                <a16:creationId xmlns:a16="http://schemas.microsoft.com/office/drawing/2014/main" id="{22A005B5-E37E-D5F7-C74B-2628D4CDB876}"/>
              </a:ext>
            </a:extLst>
          </p:cNvPr>
          <p:cNvSpPr>
            <a:spLocks noGrp="1"/>
          </p:cNvSpPr>
          <p:nvPr>
            <p:ph type="body" sz="quarter" idx="15"/>
          </p:nvPr>
        </p:nvSpPr>
        <p:spPr>
          <a:xfrm>
            <a:off x="5000171" y="2989092"/>
            <a:ext cx="3700484" cy="1483156"/>
          </a:xfrm>
        </p:spPr>
        <p:txBody>
          <a:bodyPr vert="horz" lIns="91440" tIns="45720" rIns="91440" bIns="45720" rtlCol="0">
            <a:normAutofit/>
          </a:bodyPr>
          <a:lstStyle/>
          <a:p>
            <a:pPr>
              <a:lnSpc>
                <a:spcPct val="90000"/>
              </a:lnSpc>
            </a:pPr>
            <a:r>
              <a:rPr lang="en-US" sz="2000" b="1" dirty="0"/>
              <a:t>Subject</a:t>
            </a:r>
            <a:r>
              <a:rPr lang="en-US" sz="2000" b="1" u="none" dirty="0"/>
              <a:t>: </a:t>
            </a:r>
            <a:r>
              <a:rPr lang="en-GB" sz="2000" b="1" u="none" dirty="0"/>
              <a:t>emotional reaction</a:t>
            </a:r>
            <a:r>
              <a:rPr lang="en-GB" sz="2000" u="none" dirty="0"/>
              <a:t> of newsreaders to </a:t>
            </a:r>
            <a:r>
              <a:rPr lang="en-GB" sz="2000" b="1" u="none" dirty="0"/>
              <a:t>textual news</a:t>
            </a:r>
            <a:r>
              <a:rPr lang="en-GB" sz="2000" u="none" dirty="0"/>
              <a:t> from news feeds</a:t>
            </a:r>
            <a:endParaRPr lang="ru-RU" sz="2000" u="none" dirty="0"/>
          </a:p>
        </p:txBody>
      </p:sp>
      <p:sp>
        <p:nvSpPr>
          <p:cNvPr id="3" name="Текст 2">
            <a:extLst>
              <a:ext uri="{FF2B5EF4-FFF2-40B4-BE49-F238E27FC236}">
                <a16:creationId xmlns:a16="http://schemas.microsoft.com/office/drawing/2014/main" id="{EC0B6A07-BDC4-EDAC-465A-AB1CC0CBB185}"/>
              </a:ext>
            </a:extLst>
          </p:cNvPr>
          <p:cNvSpPr txBox="1">
            <a:spLocks/>
          </p:cNvSpPr>
          <p:nvPr/>
        </p:nvSpPr>
        <p:spPr>
          <a:xfrm>
            <a:off x="457200" y="1889386"/>
            <a:ext cx="3686630" cy="986817"/>
          </a:xfrm>
          <a:prstGeom prst="rect">
            <a:avLst/>
          </a:prstGeom>
        </p:spPr>
        <p:txBody>
          <a:bodyPr vert="horz" lIns="91440" tIns="45720" rIns="91440" bIns="45720" rtlCol="0">
            <a:normAutofit/>
          </a:bodyPr>
          <a:lstStyle>
            <a:lvl1pPr marL="0" indent="0" algn="l" defTabSz="457200" rtl="0" eaLnBrk="1" latinLnBrk="0" hangingPunct="1">
              <a:spcBef>
                <a:spcPct val="20000"/>
              </a:spcBef>
              <a:buSzPct val="100000"/>
              <a:buFont typeface="Arial" panose="020B0604020202020204" pitchFamily="34" charset="0"/>
              <a:buNone/>
              <a:defRPr sz="1600" u="sng" kern="1200" baseline="0">
                <a:solidFill>
                  <a:schemeClr val="tx1"/>
                </a:solidFill>
                <a:latin typeface="Golos Text DemiBold" panose="020B07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2000" b="1" dirty="0"/>
              <a:t>Object</a:t>
            </a:r>
            <a:r>
              <a:rPr lang="en-US" sz="2000" u="none" dirty="0"/>
              <a:t>: </a:t>
            </a:r>
            <a:r>
              <a:rPr lang="en-US" sz="2000" b="1" u="none" dirty="0"/>
              <a:t>textual news </a:t>
            </a:r>
            <a:r>
              <a:rPr lang="en-US" sz="2000" u="none" dirty="0"/>
              <a:t>from news feeds</a:t>
            </a:r>
          </a:p>
        </p:txBody>
      </p:sp>
      <p:sp>
        <p:nvSpPr>
          <p:cNvPr id="2" name="Прямоугольник 1">
            <a:extLst>
              <a:ext uri="{FF2B5EF4-FFF2-40B4-BE49-F238E27FC236}">
                <a16:creationId xmlns:a16="http://schemas.microsoft.com/office/drawing/2014/main" id="{3CDB2B7E-4C79-3A13-227D-D2BD65635CC6}"/>
              </a:ext>
            </a:extLst>
          </p:cNvPr>
          <p:cNvSpPr/>
          <p:nvPr/>
        </p:nvSpPr>
        <p:spPr>
          <a:xfrm>
            <a:off x="8755117" y="4774168"/>
            <a:ext cx="314510" cy="400110"/>
          </a:xfrm>
          <a:prstGeom prst="rect">
            <a:avLst/>
          </a:prstGeom>
        </p:spPr>
        <p:txBody>
          <a:bodyPr wrap="none">
            <a:spAutoFit/>
          </a:bodyPr>
          <a:lstStyle/>
          <a:p>
            <a:r>
              <a:rPr lang="en-US" sz="2000" b="1" dirty="0">
                <a:solidFill>
                  <a:schemeClr val="bg1"/>
                </a:solidFill>
              </a:rPr>
              <a:t>3</a:t>
            </a:r>
            <a:endParaRPr lang="ru-RU" sz="2000" dirty="0">
              <a:solidFill>
                <a:schemeClr val="bg1"/>
              </a:solidFill>
            </a:endParaRPr>
          </a:p>
        </p:txBody>
      </p:sp>
    </p:spTree>
    <p:extLst>
      <p:ext uri="{BB962C8B-B14F-4D97-AF65-F5344CB8AC3E}">
        <p14:creationId xmlns:p14="http://schemas.microsoft.com/office/powerpoint/2010/main" val="2020582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a:xfrm>
            <a:off x="457200" y="306435"/>
            <a:ext cx="6824382" cy="527284"/>
          </a:xfrm>
        </p:spPr>
        <p:txBody>
          <a:bodyPr vert="horz" lIns="91440" tIns="45720" rIns="91440" bIns="45720" rtlCol="0" anchor="ctr">
            <a:normAutofit/>
          </a:bodyPr>
          <a:lstStyle/>
          <a:p>
            <a:pPr>
              <a:lnSpc>
                <a:spcPct val="90000"/>
              </a:lnSpc>
            </a:pPr>
            <a:r>
              <a:rPr lang="en-US" sz="3000" dirty="0"/>
              <a:t>Hypothesis &amp; </a:t>
            </a:r>
            <a:r>
              <a:rPr lang="en-GB" sz="3000" dirty="0"/>
              <a:t>Novelty</a:t>
            </a:r>
            <a:endParaRPr lang="en-US" sz="3000" b="1" i="0" kern="1200" baseline="0" dirty="0">
              <a:latin typeface="Golos Text DemiBold" panose="020B0703020202020204" pitchFamily="34" charset="-52"/>
              <a:ea typeface="+mj-ea"/>
              <a:cs typeface="+mj-cs"/>
            </a:endParaRPr>
          </a:p>
        </p:txBody>
      </p:sp>
      <p:sp>
        <p:nvSpPr>
          <p:cNvPr id="9" name="Текст 2">
            <a:extLst>
              <a:ext uri="{FF2B5EF4-FFF2-40B4-BE49-F238E27FC236}">
                <a16:creationId xmlns:a16="http://schemas.microsoft.com/office/drawing/2014/main" id="{22A005B5-E37E-D5F7-C74B-2628D4CDB876}"/>
              </a:ext>
            </a:extLst>
          </p:cNvPr>
          <p:cNvSpPr>
            <a:spLocks noGrp="1"/>
          </p:cNvSpPr>
          <p:nvPr>
            <p:ph type="body" sz="quarter" idx="15"/>
          </p:nvPr>
        </p:nvSpPr>
        <p:spPr>
          <a:xfrm>
            <a:off x="4986315" y="2888555"/>
            <a:ext cx="3745965" cy="1483156"/>
          </a:xfrm>
        </p:spPr>
        <p:txBody>
          <a:bodyPr vert="horz" lIns="91440" tIns="45720" rIns="91440" bIns="45720" rtlCol="0">
            <a:normAutofit/>
          </a:bodyPr>
          <a:lstStyle/>
          <a:p>
            <a:pPr>
              <a:lnSpc>
                <a:spcPct val="90000"/>
              </a:lnSpc>
            </a:pPr>
            <a:r>
              <a:rPr lang="en-US" sz="2000" b="1" dirty="0"/>
              <a:t>Novelty</a:t>
            </a:r>
            <a:r>
              <a:rPr lang="en-US" sz="2000" b="1" u="none" dirty="0"/>
              <a:t>: </a:t>
            </a:r>
            <a:r>
              <a:rPr lang="en-US" sz="2000" u="none" dirty="0"/>
              <a:t>first sensitive content detection model in Russian news feeds, that utilizes </a:t>
            </a:r>
            <a:r>
              <a:rPr lang="en-US" sz="2000" b="1" u="none" dirty="0"/>
              <a:t>stacking model</a:t>
            </a:r>
            <a:endParaRPr lang="ru-RU" sz="2000" b="1" u="none" dirty="0"/>
          </a:p>
        </p:txBody>
      </p:sp>
      <p:sp>
        <p:nvSpPr>
          <p:cNvPr id="3" name="Текст 2">
            <a:extLst>
              <a:ext uri="{FF2B5EF4-FFF2-40B4-BE49-F238E27FC236}">
                <a16:creationId xmlns:a16="http://schemas.microsoft.com/office/drawing/2014/main" id="{EC0B6A07-BDC4-EDAC-465A-AB1CC0CBB185}"/>
              </a:ext>
            </a:extLst>
          </p:cNvPr>
          <p:cNvSpPr txBox="1">
            <a:spLocks/>
          </p:cNvSpPr>
          <p:nvPr/>
        </p:nvSpPr>
        <p:spPr>
          <a:xfrm>
            <a:off x="457200" y="1498466"/>
            <a:ext cx="3686630" cy="1483155"/>
          </a:xfrm>
          <a:prstGeom prst="rect">
            <a:avLst/>
          </a:prstGeom>
        </p:spPr>
        <p:txBody>
          <a:bodyPr vert="horz" lIns="91440" tIns="45720" rIns="91440" bIns="45720" rtlCol="0">
            <a:normAutofit/>
          </a:bodyPr>
          <a:lstStyle>
            <a:lvl1pPr marL="0" indent="0" algn="l" defTabSz="457200" rtl="0" eaLnBrk="1" latinLnBrk="0" hangingPunct="1">
              <a:spcBef>
                <a:spcPct val="20000"/>
              </a:spcBef>
              <a:buSzPct val="100000"/>
              <a:buFont typeface="Arial" panose="020B0604020202020204" pitchFamily="34" charset="0"/>
              <a:buNone/>
              <a:defRPr sz="1600" u="sng" kern="1200" baseline="0">
                <a:solidFill>
                  <a:schemeClr val="tx1"/>
                </a:solidFill>
                <a:latin typeface="Golos Text DemiBold" panose="020B07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2000" b="1" dirty="0"/>
              <a:t>Hypothesis</a:t>
            </a:r>
            <a:r>
              <a:rPr lang="en-US" sz="2000" u="none" dirty="0"/>
              <a:t>: if to </a:t>
            </a:r>
            <a:r>
              <a:rPr lang="en-US" sz="2000" b="1" u="none" dirty="0"/>
              <a:t>combine </a:t>
            </a:r>
            <a:r>
              <a:rPr lang="en-US" sz="2000" u="none" dirty="0"/>
              <a:t>recent</a:t>
            </a:r>
            <a:r>
              <a:rPr lang="en-US" sz="2000" b="1" u="none" dirty="0"/>
              <a:t> techniques </a:t>
            </a:r>
            <a:r>
              <a:rPr lang="en-US" sz="2000" u="none" dirty="0"/>
              <a:t>of </a:t>
            </a:r>
            <a:r>
              <a:rPr lang="en-US" sz="2000" b="1" u="none" dirty="0"/>
              <a:t>building a meta model on the top of embedding model</a:t>
            </a:r>
            <a:r>
              <a:rPr lang="en-US" sz="2000" u="none" dirty="0"/>
              <a:t>, the </a:t>
            </a:r>
            <a:r>
              <a:rPr lang="en-US" sz="2000" b="1" u="none" dirty="0"/>
              <a:t>quality</a:t>
            </a:r>
            <a:r>
              <a:rPr lang="en-US" sz="2000" u="none" dirty="0"/>
              <a:t> of the resulting model might be </a:t>
            </a:r>
            <a:r>
              <a:rPr lang="en-US" sz="2000" b="1" u="none" dirty="0"/>
              <a:t>higher</a:t>
            </a:r>
          </a:p>
        </p:txBody>
      </p:sp>
      <p:sp>
        <p:nvSpPr>
          <p:cNvPr id="2" name="Прямоугольник 1">
            <a:extLst>
              <a:ext uri="{FF2B5EF4-FFF2-40B4-BE49-F238E27FC236}">
                <a16:creationId xmlns:a16="http://schemas.microsoft.com/office/drawing/2014/main" id="{8D6D03BF-1633-C790-95FF-7B6844D044EA}"/>
              </a:ext>
            </a:extLst>
          </p:cNvPr>
          <p:cNvSpPr/>
          <p:nvPr/>
        </p:nvSpPr>
        <p:spPr>
          <a:xfrm>
            <a:off x="8755117" y="4774168"/>
            <a:ext cx="314510" cy="400110"/>
          </a:xfrm>
          <a:prstGeom prst="rect">
            <a:avLst/>
          </a:prstGeom>
        </p:spPr>
        <p:txBody>
          <a:bodyPr wrap="none">
            <a:spAutoFit/>
          </a:bodyPr>
          <a:lstStyle/>
          <a:p>
            <a:r>
              <a:rPr lang="en-US" sz="2000" b="1" dirty="0">
                <a:solidFill>
                  <a:schemeClr val="bg1"/>
                </a:solidFill>
              </a:rPr>
              <a:t>4</a:t>
            </a:r>
            <a:endParaRPr lang="ru-RU" sz="2000" dirty="0">
              <a:solidFill>
                <a:schemeClr val="bg1"/>
              </a:solidFill>
            </a:endParaRPr>
          </a:p>
        </p:txBody>
      </p:sp>
    </p:spTree>
    <p:extLst>
      <p:ext uri="{BB962C8B-B14F-4D97-AF65-F5344CB8AC3E}">
        <p14:creationId xmlns:p14="http://schemas.microsoft.com/office/powerpoint/2010/main" val="33130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2BEA39AC-0C16-00A4-A7D1-16251640B1AD}"/>
              </a:ext>
            </a:extLst>
          </p:cNvPr>
          <p:cNvSpPr>
            <a:spLocks noGrp="1"/>
          </p:cNvSpPr>
          <p:nvPr>
            <p:ph type="body" sz="quarter" idx="11"/>
          </p:nvPr>
        </p:nvSpPr>
        <p:spPr/>
        <p:txBody>
          <a:bodyPr>
            <a:noAutofit/>
          </a:bodyPr>
          <a:lstStyle/>
          <a:p>
            <a:pPr algn="just"/>
            <a:r>
              <a:rPr lang="en-US" sz="1800" b="1" dirty="0">
                <a:latin typeface="Golos Text DemiBold" panose="020B0703020202020204"/>
              </a:rPr>
              <a:t>GOAL</a:t>
            </a:r>
            <a:r>
              <a:rPr lang="en-US" sz="1800" dirty="0">
                <a:latin typeface="Golos Text DemiBold" panose="020B0703020202020204"/>
              </a:rPr>
              <a:t>: to </a:t>
            </a:r>
            <a:r>
              <a:rPr lang="en-US" sz="1800" b="1" dirty="0">
                <a:latin typeface="Golos Text DemiBold" panose="020B0703020202020204"/>
              </a:rPr>
              <a:t>develop</a:t>
            </a:r>
            <a:r>
              <a:rPr lang="en-US" sz="1800" dirty="0">
                <a:latin typeface="Golos Text DemiBold" panose="020B0703020202020204"/>
              </a:rPr>
              <a:t> </a:t>
            </a:r>
            <a:r>
              <a:rPr lang="en-US" sz="1800" b="1" dirty="0">
                <a:latin typeface="Golos Text DemiBold" panose="020B0703020202020204"/>
              </a:rPr>
              <a:t>sensitive news detection meta model </a:t>
            </a:r>
            <a:r>
              <a:rPr lang="en-US" sz="1800" dirty="0">
                <a:latin typeface="Golos Text DemiBold" panose="020B0703020202020204"/>
              </a:rPr>
              <a:t>by </a:t>
            </a:r>
            <a:r>
              <a:rPr lang="en-US" sz="1800" b="1" dirty="0">
                <a:latin typeface="Golos Text DemiBold" panose="020B0703020202020204"/>
              </a:rPr>
              <a:t>combining</a:t>
            </a:r>
            <a:r>
              <a:rPr lang="en-US" sz="1800" dirty="0">
                <a:latin typeface="Golos Text DemiBold" panose="020B0703020202020204"/>
              </a:rPr>
              <a:t> recent</a:t>
            </a:r>
            <a:r>
              <a:rPr lang="en-US" sz="1800" b="1" dirty="0">
                <a:latin typeface="Golos Text DemiBold" panose="020B0703020202020204"/>
              </a:rPr>
              <a:t> techniques </a:t>
            </a:r>
            <a:r>
              <a:rPr lang="en-US" sz="1800" dirty="0">
                <a:latin typeface="Golos Text DemiBold" panose="020B0703020202020204"/>
              </a:rPr>
              <a:t>to </a:t>
            </a:r>
            <a:r>
              <a:rPr lang="en-US" sz="1800" b="1" dirty="0">
                <a:latin typeface="Golos Text DemiBold" panose="020B0703020202020204"/>
              </a:rPr>
              <a:t>build</a:t>
            </a:r>
            <a:r>
              <a:rPr lang="en-US" sz="1800" dirty="0">
                <a:latin typeface="Golos Text DemiBold" panose="020B0703020202020204"/>
              </a:rPr>
              <a:t> a </a:t>
            </a:r>
            <a:r>
              <a:rPr lang="en-US" sz="1800" b="1" dirty="0">
                <a:latin typeface="Golos Text DemiBold" panose="020B0703020202020204"/>
              </a:rPr>
              <a:t>meta</a:t>
            </a:r>
            <a:r>
              <a:rPr lang="en-US" sz="1800" dirty="0">
                <a:latin typeface="Golos Text DemiBold" panose="020B0703020202020204"/>
              </a:rPr>
              <a:t> (hybrid) </a:t>
            </a:r>
            <a:r>
              <a:rPr lang="en-US" sz="1800" b="1" dirty="0">
                <a:latin typeface="Golos Text DemiBold" panose="020B0703020202020204"/>
              </a:rPr>
              <a:t>model</a:t>
            </a:r>
            <a:r>
              <a:rPr lang="en-US" sz="1800" dirty="0">
                <a:latin typeface="Golos Text DemiBold" panose="020B0703020202020204"/>
              </a:rPr>
              <a:t> on the </a:t>
            </a:r>
            <a:r>
              <a:rPr lang="en-US" sz="1800" b="1" dirty="0">
                <a:latin typeface="Golos Text DemiBold" panose="020B0703020202020204"/>
              </a:rPr>
              <a:t>top of embedding model</a:t>
            </a:r>
            <a:r>
              <a:rPr lang="en-US" sz="1800" dirty="0">
                <a:latin typeface="Golos Text DemiBold" panose="020B0703020202020204"/>
              </a:rPr>
              <a:t> to detect sentiments in a text</a:t>
            </a:r>
          </a:p>
        </p:txBody>
      </p:sp>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p:txBody>
          <a:bodyPr>
            <a:noAutofit/>
          </a:bodyPr>
          <a:lstStyle/>
          <a:p>
            <a:r>
              <a:rPr lang="en-US" b="1" dirty="0"/>
              <a:t>Goal &amp; Tasks</a:t>
            </a:r>
            <a:endParaRPr lang="ru-RU" b="1" dirty="0"/>
          </a:p>
        </p:txBody>
      </p:sp>
      <p:sp>
        <p:nvSpPr>
          <p:cNvPr id="7" name="Прямоугольник 6"/>
          <p:cNvSpPr/>
          <p:nvPr/>
        </p:nvSpPr>
        <p:spPr>
          <a:xfrm>
            <a:off x="8755117" y="4774168"/>
            <a:ext cx="314510" cy="400110"/>
          </a:xfrm>
          <a:prstGeom prst="rect">
            <a:avLst/>
          </a:prstGeom>
        </p:spPr>
        <p:txBody>
          <a:bodyPr wrap="none">
            <a:spAutoFit/>
          </a:bodyPr>
          <a:lstStyle/>
          <a:p>
            <a:r>
              <a:rPr lang="en-US" sz="2000" b="1" dirty="0">
                <a:solidFill>
                  <a:schemeClr val="bg1"/>
                </a:solidFill>
              </a:rPr>
              <a:t>5</a:t>
            </a:r>
            <a:endParaRPr lang="ru-RU" sz="2000" dirty="0">
              <a:solidFill>
                <a:schemeClr val="bg1"/>
              </a:solidFill>
            </a:endParaRPr>
          </a:p>
        </p:txBody>
      </p:sp>
      <p:sp>
        <p:nvSpPr>
          <p:cNvPr id="13" name="TextBox 12">
            <a:extLst>
              <a:ext uri="{FF2B5EF4-FFF2-40B4-BE49-F238E27FC236}">
                <a16:creationId xmlns:a16="http://schemas.microsoft.com/office/drawing/2014/main" id="{E55C71B5-8EDD-0658-1F9C-C3974D07AF9F}"/>
              </a:ext>
            </a:extLst>
          </p:cNvPr>
          <p:cNvSpPr txBox="1"/>
          <p:nvPr/>
        </p:nvSpPr>
        <p:spPr>
          <a:xfrm>
            <a:off x="624113" y="2444238"/>
            <a:ext cx="6547464" cy="1953740"/>
          </a:xfrm>
          <a:prstGeom prst="rect">
            <a:avLst/>
          </a:prstGeom>
          <a:noFill/>
        </p:spPr>
        <p:txBody>
          <a:bodyPr wrap="square">
            <a:spAutoFit/>
          </a:bodyPr>
          <a:lstStyle/>
          <a:p>
            <a:r>
              <a:rPr lang="en-GB" b="1" dirty="0"/>
              <a:t>SOLVED TASKS: </a:t>
            </a:r>
          </a:p>
          <a:p>
            <a:pPr marL="342900" indent="-342900">
              <a:lnSpc>
                <a:spcPct val="200000"/>
              </a:lnSpc>
              <a:buFontTx/>
              <a:buAutoNum type="arabicParenR"/>
            </a:pPr>
            <a:r>
              <a:rPr lang="en-GB" dirty="0"/>
              <a:t>State a </a:t>
            </a:r>
            <a:r>
              <a:rPr lang="en-GB" b="1" dirty="0"/>
              <a:t>general configuration </a:t>
            </a:r>
            <a:r>
              <a:rPr lang="en-GB" dirty="0"/>
              <a:t>of the </a:t>
            </a:r>
            <a:r>
              <a:rPr lang="en-GB" b="1" dirty="0"/>
              <a:t>meta model</a:t>
            </a:r>
            <a:endParaRPr lang="en-GB" sz="1800" b="1" dirty="0"/>
          </a:p>
          <a:p>
            <a:pPr marL="342900" indent="-342900">
              <a:lnSpc>
                <a:spcPct val="200000"/>
              </a:lnSpc>
              <a:buFontTx/>
              <a:buAutoNum type="arabicParenR"/>
            </a:pPr>
            <a:r>
              <a:rPr lang="en-US" sz="1800" dirty="0"/>
              <a:t>Evaluate considered configurations of the meta model</a:t>
            </a:r>
          </a:p>
          <a:p>
            <a:pPr marL="342900" indent="-342900">
              <a:lnSpc>
                <a:spcPct val="200000"/>
              </a:lnSpc>
              <a:buFontTx/>
              <a:buAutoNum type="arabicParenR"/>
            </a:pPr>
            <a:r>
              <a:rPr lang="en-US" sz="1800" dirty="0"/>
              <a:t>Find the </a:t>
            </a:r>
            <a:r>
              <a:rPr lang="en-US" sz="1800" b="1" dirty="0"/>
              <a:t>best configuration </a:t>
            </a:r>
            <a:r>
              <a:rPr lang="en-US" sz="1800" dirty="0"/>
              <a:t>of the </a:t>
            </a:r>
            <a:r>
              <a:rPr lang="en-GB" b="1" dirty="0"/>
              <a:t>meta</a:t>
            </a:r>
            <a:r>
              <a:rPr lang="en-US" b="1" dirty="0"/>
              <a:t> model</a:t>
            </a:r>
            <a:endParaRPr lang="en-US" dirty="0"/>
          </a:p>
        </p:txBody>
      </p:sp>
    </p:spTree>
    <p:extLst>
      <p:ext uri="{BB962C8B-B14F-4D97-AF65-F5344CB8AC3E}">
        <p14:creationId xmlns:p14="http://schemas.microsoft.com/office/powerpoint/2010/main" val="3424637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7F78AE-487D-53A2-AA93-5A8263AD9FCB}"/>
              </a:ext>
            </a:extLst>
          </p:cNvPr>
          <p:cNvSpPr>
            <a:spLocks noGrp="1"/>
          </p:cNvSpPr>
          <p:nvPr>
            <p:ph type="title"/>
          </p:nvPr>
        </p:nvSpPr>
        <p:spPr/>
        <p:txBody>
          <a:bodyPr>
            <a:normAutofit fontScale="90000"/>
          </a:bodyPr>
          <a:lstStyle/>
          <a:p>
            <a:r>
              <a:rPr lang="en-GB" dirty="0"/>
              <a:t>I. Dataset review</a:t>
            </a:r>
            <a:endParaRPr lang="ru-RU" dirty="0"/>
          </a:p>
        </p:txBody>
      </p:sp>
      <p:sp>
        <p:nvSpPr>
          <p:cNvPr id="5" name="Текст 2">
            <a:extLst>
              <a:ext uri="{FF2B5EF4-FFF2-40B4-BE49-F238E27FC236}">
                <a16:creationId xmlns:a16="http://schemas.microsoft.com/office/drawing/2014/main" id="{3E91C5B6-9BE1-8FD4-31B2-0DB102AB2D90}"/>
              </a:ext>
            </a:extLst>
          </p:cNvPr>
          <p:cNvSpPr txBox="1">
            <a:spLocks/>
          </p:cNvSpPr>
          <p:nvPr/>
        </p:nvSpPr>
        <p:spPr>
          <a:xfrm>
            <a:off x="6457360" y="2472275"/>
            <a:ext cx="2229439" cy="776193"/>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400" b="1" dirty="0"/>
              <a:t>Table</a:t>
            </a:r>
            <a:r>
              <a:rPr lang="en-GB" sz="1400" dirty="0"/>
              <a:t>. </a:t>
            </a:r>
          </a:p>
          <a:p>
            <a:r>
              <a:rPr lang="en-GB" sz="1400" dirty="0"/>
              <a:t>Summary of collected data</a:t>
            </a:r>
            <a:endParaRPr lang="ru-RU" sz="1400" dirty="0"/>
          </a:p>
        </p:txBody>
      </p:sp>
      <p:graphicFrame>
        <p:nvGraphicFramePr>
          <p:cNvPr id="7" name="Таблица 6">
            <a:extLst>
              <a:ext uri="{FF2B5EF4-FFF2-40B4-BE49-F238E27FC236}">
                <a16:creationId xmlns:a16="http://schemas.microsoft.com/office/drawing/2014/main" id="{85A9C75B-B6A9-4C86-ED9D-F39CCB29C884}"/>
              </a:ext>
            </a:extLst>
          </p:cNvPr>
          <p:cNvGraphicFramePr>
            <a:graphicFrameLocks noGrp="1"/>
          </p:cNvGraphicFramePr>
          <p:nvPr>
            <p:extLst>
              <p:ext uri="{D42A27DB-BD31-4B8C-83A1-F6EECF244321}">
                <p14:modId xmlns:p14="http://schemas.microsoft.com/office/powerpoint/2010/main" val="710883211"/>
              </p:ext>
            </p:extLst>
          </p:nvPr>
        </p:nvGraphicFramePr>
        <p:xfrm>
          <a:off x="509047" y="1084070"/>
          <a:ext cx="5627802" cy="3442500"/>
        </p:xfrm>
        <a:graphic>
          <a:graphicData uri="http://schemas.openxmlformats.org/drawingml/2006/table">
            <a:tbl>
              <a:tblPr firstCol="1" bandRow="1">
                <a:tableStyleId>{85BE263C-DBD7-4A20-BB59-AAB30ACAA65A}</a:tableStyleId>
              </a:tblPr>
              <a:tblGrid>
                <a:gridCol w="2848640">
                  <a:extLst>
                    <a:ext uri="{9D8B030D-6E8A-4147-A177-3AD203B41FA5}">
                      <a16:colId xmlns:a16="http://schemas.microsoft.com/office/drawing/2014/main" val="247081137"/>
                    </a:ext>
                  </a:extLst>
                </a:gridCol>
                <a:gridCol w="2779162">
                  <a:extLst>
                    <a:ext uri="{9D8B030D-6E8A-4147-A177-3AD203B41FA5}">
                      <a16:colId xmlns:a16="http://schemas.microsoft.com/office/drawing/2014/main" val="380409481"/>
                    </a:ext>
                  </a:extLst>
                </a:gridCol>
              </a:tblGrid>
              <a:tr h="338641">
                <a:tc>
                  <a:txBody>
                    <a:bodyPr/>
                    <a:lstStyle/>
                    <a:p>
                      <a:r>
                        <a:rPr lang="en-GB" sz="1700" dirty="0"/>
                        <a:t>Number of observations</a:t>
                      </a:r>
                      <a:endParaRPr lang="ru-RU" sz="1700" dirty="0"/>
                    </a:p>
                  </a:txBody>
                  <a:tcPr marL="84660" marR="84660" marT="42330" marB="42330">
                    <a:solidFill>
                      <a:srgbClr val="B64202"/>
                    </a:solidFill>
                  </a:tcPr>
                </a:tc>
                <a:tc>
                  <a:txBody>
                    <a:bodyPr/>
                    <a:lstStyle/>
                    <a:p>
                      <a:r>
                        <a:rPr lang="ru-RU" sz="1700" dirty="0"/>
                        <a:t>4388709</a:t>
                      </a:r>
                    </a:p>
                  </a:txBody>
                  <a:tcPr marL="84660" marR="84660" marT="42330" marB="42330"/>
                </a:tc>
                <a:extLst>
                  <a:ext uri="{0D108BD9-81ED-4DB2-BD59-A6C34878D82A}">
                    <a16:rowId xmlns:a16="http://schemas.microsoft.com/office/drawing/2014/main" val="3395423839"/>
                  </a:ext>
                </a:extLst>
              </a:tr>
              <a:tr h="338641">
                <a:tc>
                  <a:txBody>
                    <a:bodyPr/>
                    <a:lstStyle/>
                    <a:p>
                      <a:r>
                        <a:rPr lang="en-GB" sz="1700" dirty="0"/>
                        <a:t>Number of labels</a:t>
                      </a:r>
                      <a:endParaRPr lang="ru-RU" sz="1700" dirty="0"/>
                    </a:p>
                  </a:txBody>
                  <a:tcPr marL="84660" marR="84660" marT="42330" marB="42330">
                    <a:solidFill>
                      <a:srgbClr val="B64202"/>
                    </a:solidFill>
                  </a:tcPr>
                </a:tc>
                <a:tc>
                  <a:txBody>
                    <a:bodyPr/>
                    <a:lstStyle/>
                    <a:p>
                      <a:r>
                        <a:rPr lang="en-GB" sz="1700" dirty="0"/>
                        <a:t>2</a:t>
                      </a:r>
                      <a:endParaRPr lang="ru-RU" sz="1700" dirty="0"/>
                    </a:p>
                  </a:txBody>
                  <a:tcPr marL="84660" marR="84660" marT="42330" marB="42330"/>
                </a:tc>
                <a:extLst>
                  <a:ext uri="{0D108BD9-81ED-4DB2-BD59-A6C34878D82A}">
                    <a16:rowId xmlns:a16="http://schemas.microsoft.com/office/drawing/2014/main" val="3107919432"/>
                  </a:ext>
                </a:extLst>
              </a:tr>
              <a:tr h="338641">
                <a:tc>
                  <a:txBody>
                    <a:bodyPr/>
                    <a:lstStyle/>
                    <a:p>
                      <a:r>
                        <a:rPr lang="en-GB" sz="1700" dirty="0"/>
                        <a:t>Text column description</a:t>
                      </a:r>
                      <a:endParaRPr lang="ru-RU" sz="1700" dirty="0"/>
                    </a:p>
                  </a:txBody>
                  <a:tcPr marL="84660" marR="84660" marT="42330" marB="42330">
                    <a:solidFill>
                      <a:srgbClr val="B64202"/>
                    </a:solidFill>
                  </a:tcPr>
                </a:tc>
                <a:tc>
                  <a:txBody>
                    <a:bodyPr/>
                    <a:lstStyle/>
                    <a:p>
                      <a:r>
                        <a:rPr lang="en-GB" sz="1700" dirty="0"/>
                        <a:t>News title</a:t>
                      </a:r>
                      <a:endParaRPr lang="ru-RU" sz="1700" dirty="0"/>
                    </a:p>
                  </a:txBody>
                  <a:tcPr marL="84660" marR="84660" marT="42330" marB="42330"/>
                </a:tc>
                <a:extLst>
                  <a:ext uri="{0D108BD9-81ED-4DB2-BD59-A6C34878D82A}">
                    <a16:rowId xmlns:a16="http://schemas.microsoft.com/office/drawing/2014/main" val="2996406220"/>
                  </a:ext>
                </a:extLst>
              </a:tr>
              <a:tr h="592622">
                <a:tc>
                  <a:txBody>
                    <a:bodyPr/>
                    <a:lstStyle/>
                    <a:p>
                      <a:r>
                        <a:rPr lang="en-GB" sz="1700" dirty="0"/>
                        <a:t>Labels’ description</a:t>
                      </a:r>
                      <a:endParaRPr lang="ru-RU" sz="1700" dirty="0"/>
                    </a:p>
                  </a:txBody>
                  <a:tcPr marL="84660" marR="84660" marT="42330" marB="42330">
                    <a:solidFill>
                      <a:srgbClr val="B64202"/>
                    </a:solidFill>
                  </a:tcPr>
                </a:tc>
                <a:tc>
                  <a:txBody>
                    <a:bodyPr/>
                    <a:lstStyle/>
                    <a:p>
                      <a:r>
                        <a:rPr lang="en-GB" sz="1700" dirty="0"/>
                        <a:t>- 0: Sensitive news title</a:t>
                      </a:r>
                    </a:p>
                    <a:p>
                      <a:r>
                        <a:rPr lang="en-GB" sz="1700" dirty="0"/>
                        <a:t>- 1: Non-sensitive news title</a:t>
                      </a:r>
                      <a:endParaRPr lang="ru-RU" sz="1700" dirty="0"/>
                    </a:p>
                  </a:txBody>
                  <a:tcPr marL="84660" marR="84660" marT="42330" marB="42330"/>
                </a:tc>
                <a:extLst>
                  <a:ext uri="{0D108BD9-81ED-4DB2-BD59-A6C34878D82A}">
                    <a16:rowId xmlns:a16="http://schemas.microsoft.com/office/drawing/2014/main" val="3764821500"/>
                  </a:ext>
                </a:extLst>
              </a:tr>
              <a:tr h="592622">
                <a:tc>
                  <a:txBody>
                    <a:bodyPr/>
                    <a:lstStyle/>
                    <a:p>
                      <a:r>
                        <a:rPr lang="en-GB" sz="1700" dirty="0"/>
                        <a:t>Labels rate, %</a:t>
                      </a:r>
                      <a:endParaRPr lang="ru-RU" sz="1700" dirty="0"/>
                    </a:p>
                  </a:txBody>
                  <a:tcPr marL="84660" marR="84660" marT="42330" marB="42330">
                    <a:solidFill>
                      <a:srgbClr val="B64202"/>
                    </a:solidFill>
                  </a:tcPr>
                </a:tc>
                <a:tc>
                  <a:txBody>
                    <a:bodyPr/>
                    <a:lstStyle/>
                    <a:p>
                      <a:r>
                        <a:rPr lang="en-GB" sz="1700" dirty="0"/>
                        <a:t>- 0: 31 %</a:t>
                      </a:r>
                    </a:p>
                    <a:p>
                      <a:r>
                        <a:rPr lang="en-GB" sz="1700" dirty="0"/>
                        <a:t>- 1: 69 %</a:t>
                      </a:r>
                      <a:endParaRPr lang="ru-RU" sz="1700" dirty="0"/>
                    </a:p>
                  </a:txBody>
                  <a:tcPr marL="84660" marR="84660" marT="42330" marB="42330"/>
                </a:tc>
                <a:extLst>
                  <a:ext uri="{0D108BD9-81ED-4DB2-BD59-A6C34878D82A}">
                    <a16:rowId xmlns:a16="http://schemas.microsoft.com/office/drawing/2014/main" val="3047510168"/>
                  </a:ext>
                </a:extLst>
              </a:tr>
              <a:tr h="592622">
                <a:tc>
                  <a:txBody>
                    <a:bodyPr/>
                    <a:lstStyle/>
                    <a:p>
                      <a:r>
                        <a:rPr lang="en-GB" sz="1700" dirty="0"/>
                        <a:t>Min / Max / Mean </a:t>
                      </a:r>
                    </a:p>
                    <a:p>
                      <a:r>
                        <a:rPr lang="en-GB" sz="1700" dirty="0"/>
                        <a:t>number of words in a text</a:t>
                      </a:r>
                      <a:endParaRPr lang="ru-RU" sz="1700" dirty="0"/>
                    </a:p>
                  </a:txBody>
                  <a:tcPr marL="84660" marR="84660" marT="42330" marB="42330">
                    <a:solidFill>
                      <a:srgbClr val="B64202"/>
                    </a:solidFill>
                  </a:tcPr>
                </a:tc>
                <a:tc>
                  <a:txBody>
                    <a:bodyPr/>
                    <a:lstStyle/>
                    <a:p>
                      <a:r>
                        <a:rPr lang="en-GB" sz="1700" dirty="0"/>
                        <a:t>1  / 32 / 16</a:t>
                      </a:r>
                      <a:endParaRPr lang="ru-RU" sz="1700" dirty="0"/>
                    </a:p>
                  </a:txBody>
                  <a:tcPr marL="84660" marR="84660" marT="42330" marB="42330"/>
                </a:tc>
                <a:extLst>
                  <a:ext uri="{0D108BD9-81ED-4DB2-BD59-A6C34878D82A}">
                    <a16:rowId xmlns:a16="http://schemas.microsoft.com/office/drawing/2014/main" val="1482229990"/>
                  </a:ext>
                </a:extLst>
              </a:tr>
              <a:tr h="592622">
                <a:tc>
                  <a:txBody>
                    <a:bodyPr/>
                    <a:lstStyle/>
                    <a:p>
                      <a:r>
                        <a:rPr lang="en-GB" sz="1700" dirty="0"/>
                        <a:t>Language rate, %</a:t>
                      </a:r>
                      <a:endParaRPr lang="ru-RU" sz="1700" dirty="0"/>
                    </a:p>
                  </a:txBody>
                  <a:tcPr marL="84660" marR="84660" marT="42330" marB="42330">
                    <a:solidFill>
                      <a:srgbClr val="B64202"/>
                    </a:solidFill>
                  </a:tcPr>
                </a:tc>
                <a:tc>
                  <a:txBody>
                    <a:bodyPr/>
                    <a:lstStyle/>
                    <a:p>
                      <a:r>
                        <a:rPr lang="en-GB" sz="1700" dirty="0"/>
                        <a:t>Russian: 97.7 %</a:t>
                      </a:r>
                    </a:p>
                    <a:p>
                      <a:r>
                        <a:rPr lang="en-GB" sz="1700" dirty="0"/>
                        <a:t>English: 1.4 %</a:t>
                      </a:r>
                      <a:endParaRPr lang="ru-RU" sz="1700" dirty="0"/>
                    </a:p>
                  </a:txBody>
                  <a:tcPr marL="84660" marR="84660" marT="42330" marB="42330"/>
                </a:tc>
                <a:extLst>
                  <a:ext uri="{0D108BD9-81ED-4DB2-BD59-A6C34878D82A}">
                    <a16:rowId xmlns:a16="http://schemas.microsoft.com/office/drawing/2014/main" val="1202282813"/>
                  </a:ext>
                </a:extLst>
              </a:tr>
            </a:tbl>
          </a:graphicData>
        </a:graphic>
      </p:graphicFrame>
      <p:sp>
        <p:nvSpPr>
          <p:cNvPr id="3" name="Прямоугольник 2">
            <a:extLst>
              <a:ext uri="{FF2B5EF4-FFF2-40B4-BE49-F238E27FC236}">
                <a16:creationId xmlns:a16="http://schemas.microsoft.com/office/drawing/2014/main" id="{213C435A-26A2-9E4A-F592-66ED51F6569B}"/>
              </a:ext>
            </a:extLst>
          </p:cNvPr>
          <p:cNvSpPr/>
          <p:nvPr/>
        </p:nvSpPr>
        <p:spPr>
          <a:xfrm>
            <a:off x="8755117" y="4774168"/>
            <a:ext cx="314510" cy="400110"/>
          </a:xfrm>
          <a:prstGeom prst="rect">
            <a:avLst/>
          </a:prstGeom>
        </p:spPr>
        <p:txBody>
          <a:bodyPr wrap="none">
            <a:spAutoFit/>
          </a:bodyPr>
          <a:lstStyle/>
          <a:p>
            <a:r>
              <a:rPr lang="en-US" sz="2000" b="1" dirty="0"/>
              <a:t>6</a:t>
            </a:r>
            <a:endParaRPr lang="ru-RU" sz="2000" dirty="0"/>
          </a:p>
        </p:txBody>
      </p:sp>
    </p:spTree>
    <p:extLst>
      <p:ext uri="{BB962C8B-B14F-4D97-AF65-F5344CB8AC3E}">
        <p14:creationId xmlns:p14="http://schemas.microsoft.com/office/powerpoint/2010/main" val="2562414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4776B9-B2CA-044E-F39C-FC802CEFAACF}"/>
              </a:ext>
            </a:extLst>
          </p:cNvPr>
          <p:cNvSpPr>
            <a:spLocks noGrp="1"/>
          </p:cNvSpPr>
          <p:nvPr>
            <p:ph type="title"/>
          </p:nvPr>
        </p:nvSpPr>
        <p:spPr/>
        <p:txBody>
          <a:bodyPr>
            <a:normAutofit fontScale="90000"/>
          </a:bodyPr>
          <a:lstStyle/>
          <a:p>
            <a:r>
              <a:rPr lang="en-GB" dirty="0"/>
              <a:t>II. Summary of articles’ review</a:t>
            </a:r>
            <a:endParaRPr lang="ru-RU" dirty="0"/>
          </a:p>
        </p:txBody>
      </p:sp>
      <p:sp>
        <p:nvSpPr>
          <p:cNvPr id="3" name="Объект 2">
            <a:extLst>
              <a:ext uri="{FF2B5EF4-FFF2-40B4-BE49-F238E27FC236}">
                <a16:creationId xmlns:a16="http://schemas.microsoft.com/office/drawing/2014/main" id="{1E4B782B-11C3-3992-862E-50133E248295}"/>
              </a:ext>
            </a:extLst>
          </p:cNvPr>
          <p:cNvSpPr>
            <a:spLocks noGrp="1"/>
          </p:cNvSpPr>
          <p:nvPr>
            <p:ph sz="half" idx="1"/>
          </p:nvPr>
        </p:nvSpPr>
        <p:spPr>
          <a:xfrm>
            <a:off x="457199" y="1040162"/>
            <a:ext cx="7187939" cy="3735038"/>
          </a:xfrm>
        </p:spPr>
        <p:txBody>
          <a:bodyPr>
            <a:normAutofit/>
          </a:bodyPr>
          <a:lstStyle/>
          <a:p>
            <a:pPr algn="just"/>
            <a:r>
              <a:rPr lang="en-GB" sz="1800" dirty="0"/>
              <a:t>The following </a:t>
            </a:r>
            <a:r>
              <a:rPr lang="en-GB" sz="1800" b="1" dirty="0"/>
              <a:t>conclusions</a:t>
            </a:r>
            <a:r>
              <a:rPr lang="en-GB" sz="1800" dirty="0"/>
              <a:t> have been made </a:t>
            </a:r>
            <a:r>
              <a:rPr lang="en-GB" sz="1800" b="1" dirty="0"/>
              <a:t>as a result of review</a:t>
            </a:r>
            <a:r>
              <a:rPr lang="en-GB" sz="1800" dirty="0"/>
              <a:t>:</a:t>
            </a:r>
          </a:p>
          <a:p>
            <a:pPr algn="just"/>
            <a:endParaRPr lang="en-GB" sz="1800" dirty="0"/>
          </a:p>
          <a:p>
            <a:pPr algn="just"/>
            <a:r>
              <a:rPr lang="en-GB" sz="1800" dirty="0"/>
              <a:t>- </a:t>
            </a:r>
            <a:r>
              <a:rPr lang="en-US" sz="1800" dirty="0"/>
              <a:t>better to </a:t>
            </a:r>
            <a:r>
              <a:rPr lang="en-US" sz="1800" b="1" dirty="0"/>
              <a:t>consider pre-trained LLM as</a:t>
            </a:r>
            <a:r>
              <a:rPr lang="en-US" sz="1800" dirty="0"/>
              <a:t> an </a:t>
            </a:r>
            <a:r>
              <a:rPr lang="en-US" sz="1800" b="1" dirty="0"/>
              <a:t>embedding model </a:t>
            </a:r>
            <a:r>
              <a:rPr lang="en-US" sz="1800" dirty="0"/>
              <a:t>when encoding text data</a:t>
            </a:r>
          </a:p>
          <a:p>
            <a:pPr algn="just"/>
            <a:r>
              <a:rPr lang="en-US" sz="1800" dirty="0"/>
              <a:t>- </a:t>
            </a:r>
            <a:r>
              <a:rPr lang="en-US" sz="1800" b="1" dirty="0"/>
              <a:t>convolution-based models </a:t>
            </a:r>
            <a:r>
              <a:rPr lang="en-US" sz="1800" dirty="0"/>
              <a:t>can be applied </a:t>
            </a:r>
            <a:r>
              <a:rPr lang="en-US" sz="1800" b="1" dirty="0"/>
              <a:t>to extract higher levels </a:t>
            </a:r>
            <a:r>
              <a:rPr lang="en-US" sz="1800" dirty="0"/>
              <a:t>of both </a:t>
            </a:r>
            <a:r>
              <a:rPr lang="en-US" sz="1800" b="1" dirty="0"/>
              <a:t>spatial and temporal features </a:t>
            </a:r>
            <a:r>
              <a:rPr lang="en-US" sz="1800" dirty="0"/>
              <a:t>from the text</a:t>
            </a:r>
          </a:p>
          <a:p>
            <a:pPr algn="just"/>
            <a:r>
              <a:rPr lang="en-US" sz="1800" dirty="0"/>
              <a:t>- </a:t>
            </a:r>
            <a:r>
              <a:rPr lang="en-US" sz="1800" b="1" dirty="0"/>
              <a:t>recurrent models </a:t>
            </a:r>
            <a:r>
              <a:rPr lang="en-US" sz="1800" dirty="0"/>
              <a:t>can be applied </a:t>
            </a:r>
            <a:r>
              <a:rPr lang="en-US" sz="1800" b="1" dirty="0"/>
              <a:t>to extract an overall information</a:t>
            </a:r>
            <a:r>
              <a:rPr lang="en-US" sz="1800" dirty="0"/>
              <a:t> about the text</a:t>
            </a:r>
          </a:p>
          <a:p>
            <a:pPr algn="just"/>
            <a:r>
              <a:rPr lang="en-US" sz="1800" dirty="0"/>
              <a:t>- </a:t>
            </a:r>
            <a:r>
              <a:rPr lang="en-US" sz="1800" b="1" dirty="0"/>
              <a:t>multi-head self-attention model </a:t>
            </a:r>
            <a:r>
              <a:rPr lang="en-US" sz="1800" dirty="0"/>
              <a:t>can be applied </a:t>
            </a:r>
            <a:r>
              <a:rPr lang="en-US" sz="1800" b="1" dirty="0"/>
              <a:t>to refocus embeddings</a:t>
            </a:r>
            <a:r>
              <a:rPr lang="en-US" sz="1800" dirty="0"/>
              <a:t>, so that it will be </a:t>
            </a:r>
            <a:r>
              <a:rPr lang="en-US" sz="1800" b="1" dirty="0"/>
              <a:t>easier to extract important features</a:t>
            </a:r>
          </a:p>
          <a:p>
            <a:pPr algn="just"/>
            <a:r>
              <a:rPr lang="en-US" sz="1800" dirty="0"/>
              <a:t>- </a:t>
            </a:r>
            <a:r>
              <a:rPr lang="en-US" sz="1800" b="1" dirty="0"/>
              <a:t>classic classification models </a:t>
            </a:r>
            <a:r>
              <a:rPr lang="en-US" sz="1800" dirty="0"/>
              <a:t>(like LR, SVM) can be applied to the logits for </a:t>
            </a:r>
            <a:r>
              <a:rPr lang="en-US" sz="1800" b="1" dirty="0"/>
              <a:t>further potential improvement </a:t>
            </a:r>
            <a:r>
              <a:rPr lang="en-US" sz="1800" dirty="0"/>
              <a:t>of the quality of predictions</a:t>
            </a:r>
            <a:endParaRPr lang="ru-RU" sz="1800" dirty="0"/>
          </a:p>
        </p:txBody>
      </p:sp>
      <p:sp>
        <p:nvSpPr>
          <p:cNvPr id="5" name="Прямоугольник 4">
            <a:extLst>
              <a:ext uri="{FF2B5EF4-FFF2-40B4-BE49-F238E27FC236}">
                <a16:creationId xmlns:a16="http://schemas.microsoft.com/office/drawing/2014/main" id="{1E1922F9-4EBE-BB72-AB61-3E4E0D3091A9}"/>
              </a:ext>
            </a:extLst>
          </p:cNvPr>
          <p:cNvSpPr/>
          <p:nvPr/>
        </p:nvSpPr>
        <p:spPr>
          <a:xfrm>
            <a:off x="8755117" y="4774168"/>
            <a:ext cx="314510" cy="400110"/>
          </a:xfrm>
          <a:prstGeom prst="rect">
            <a:avLst/>
          </a:prstGeom>
        </p:spPr>
        <p:txBody>
          <a:bodyPr wrap="none">
            <a:spAutoFit/>
          </a:bodyPr>
          <a:lstStyle/>
          <a:p>
            <a:r>
              <a:rPr lang="en-US" sz="2000" b="1" dirty="0"/>
              <a:t>7</a:t>
            </a:r>
            <a:endParaRPr lang="ru-RU" sz="2000" dirty="0"/>
          </a:p>
        </p:txBody>
      </p:sp>
    </p:spTree>
    <p:extLst>
      <p:ext uri="{BB962C8B-B14F-4D97-AF65-F5344CB8AC3E}">
        <p14:creationId xmlns:p14="http://schemas.microsoft.com/office/powerpoint/2010/main" val="2288146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65AC53-D57C-FDBE-4176-B7B5A3B64481}"/>
              </a:ext>
            </a:extLst>
          </p:cNvPr>
          <p:cNvSpPr>
            <a:spLocks noGrp="1"/>
          </p:cNvSpPr>
          <p:nvPr>
            <p:ph type="title"/>
          </p:nvPr>
        </p:nvSpPr>
        <p:spPr/>
        <p:txBody>
          <a:bodyPr>
            <a:normAutofit fontScale="90000"/>
          </a:bodyPr>
          <a:lstStyle/>
          <a:p>
            <a:r>
              <a:rPr lang="en-GB" dirty="0"/>
              <a:t>III. Evaluation Metrics</a:t>
            </a:r>
            <a:endParaRPr lang="ru-RU" dirty="0"/>
          </a:p>
        </p:txBody>
      </p:sp>
      <p:sp>
        <p:nvSpPr>
          <p:cNvPr id="3" name="Объект 2">
            <a:extLst>
              <a:ext uri="{FF2B5EF4-FFF2-40B4-BE49-F238E27FC236}">
                <a16:creationId xmlns:a16="http://schemas.microsoft.com/office/drawing/2014/main" id="{1385EFAE-5EAD-5FC5-552F-E9DBC16AC8F7}"/>
              </a:ext>
            </a:extLst>
          </p:cNvPr>
          <p:cNvSpPr>
            <a:spLocks noGrp="1"/>
          </p:cNvSpPr>
          <p:nvPr>
            <p:ph sz="half" idx="1"/>
          </p:nvPr>
        </p:nvSpPr>
        <p:spPr>
          <a:xfrm>
            <a:off x="457199" y="1040162"/>
            <a:ext cx="7230360" cy="3735038"/>
          </a:xfrm>
        </p:spPr>
        <p:txBody>
          <a:bodyPr>
            <a:normAutofit/>
          </a:bodyPr>
          <a:lstStyle/>
          <a:p>
            <a:r>
              <a:rPr lang="en-GB" sz="1800" b="1" dirty="0"/>
              <a:t>Main metric: F1</a:t>
            </a:r>
          </a:p>
          <a:p>
            <a:r>
              <a:rPr lang="en-GB" sz="1800" dirty="0"/>
              <a:t>- </a:t>
            </a:r>
            <a:r>
              <a:rPr lang="en-GB" sz="1800" b="1" dirty="0"/>
              <a:t>meta </a:t>
            </a:r>
            <a:r>
              <a:rPr lang="en-US" sz="1800" b="1" dirty="0"/>
              <a:t>model </a:t>
            </a:r>
            <a:r>
              <a:rPr lang="en-US" sz="1800" dirty="0"/>
              <a:t>is supposed to </a:t>
            </a:r>
            <a:r>
              <a:rPr lang="en-US" sz="1800" b="1" dirty="0"/>
              <a:t>be good</a:t>
            </a:r>
            <a:r>
              <a:rPr lang="en-US" sz="1800" dirty="0"/>
              <a:t> </a:t>
            </a:r>
            <a:r>
              <a:rPr lang="en-US" sz="1800" b="1" dirty="0"/>
              <a:t>at detecting sensitive content</a:t>
            </a:r>
            <a:r>
              <a:rPr lang="en-US" sz="1800" dirty="0"/>
              <a:t> to help sensitive people avoid being stressed and anxious, </a:t>
            </a:r>
            <a:r>
              <a:rPr lang="en-US" sz="1800" b="1" dirty="0"/>
              <a:t>while</a:t>
            </a:r>
            <a:r>
              <a:rPr lang="en-US" sz="1800" dirty="0"/>
              <a:t> being </a:t>
            </a:r>
            <a:r>
              <a:rPr lang="en-US" sz="1800" b="1" dirty="0"/>
              <a:t>able to not miss-predict </a:t>
            </a:r>
            <a:r>
              <a:rPr lang="en-US" sz="1800" dirty="0"/>
              <a:t>that a non-sensitive content is sensitive</a:t>
            </a:r>
          </a:p>
          <a:p>
            <a:r>
              <a:rPr lang="en-US" sz="1800" dirty="0"/>
              <a:t>- </a:t>
            </a:r>
            <a:r>
              <a:rPr lang="en-US" sz="1800" b="1" dirty="0"/>
              <a:t>f1 metric is a</a:t>
            </a:r>
            <a:r>
              <a:rPr lang="en-US" sz="1800" dirty="0"/>
              <a:t> </a:t>
            </a:r>
            <a:r>
              <a:rPr lang="en-US" sz="1800" b="1" dirty="0"/>
              <a:t>trade-off</a:t>
            </a:r>
            <a:r>
              <a:rPr lang="en-US" sz="1800" dirty="0"/>
              <a:t> between being good at detecting all items of one class and not making false predictions</a:t>
            </a:r>
          </a:p>
          <a:p>
            <a:endParaRPr lang="en-US" sz="1800" dirty="0"/>
          </a:p>
          <a:p>
            <a:r>
              <a:rPr lang="en-US" sz="1800" b="1" dirty="0"/>
              <a:t>Secondary metric: accuracy</a:t>
            </a:r>
          </a:p>
          <a:p>
            <a:r>
              <a:rPr lang="en-US" sz="1800" dirty="0"/>
              <a:t>- it is </a:t>
            </a:r>
            <a:r>
              <a:rPr lang="en-US" sz="1800" b="1" dirty="0"/>
              <a:t>commonly used metric in</a:t>
            </a:r>
            <a:r>
              <a:rPr lang="en-US" sz="1800" dirty="0"/>
              <a:t> the most of </a:t>
            </a:r>
            <a:r>
              <a:rPr lang="en-US" sz="1800" b="1" dirty="0"/>
              <a:t>similar problems</a:t>
            </a:r>
            <a:endParaRPr lang="ru-RU" sz="1800" b="1" dirty="0"/>
          </a:p>
        </p:txBody>
      </p:sp>
      <p:sp>
        <p:nvSpPr>
          <p:cNvPr id="4" name="Прямоугольник 3">
            <a:extLst>
              <a:ext uri="{FF2B5EF4-FFF2-40B4-BE49-F238E27FC236}">
                <a16:creationId xmlns:a16="http://schemas.microsoft.com/office/drawing/2014/main" id="{516F2912-55A9-A89C-8353-F04FBC4C5E9D}"/>
              </a:ext>
            </a:extLst>
          </p:cNvPr>
          <p:cNvSpPr/>
          <p:nvPr/>
        </p:nvSpPr>
        <p:spPr>
          <a:xfrm>
            <a:off x="8755117" y="4774168"/>
            <a:ext cx="314510" cy="400110"/>
          </a:xfrm>
          <a:prstGeom prst="rect">
            <a:avLst/>
          </a:prstGeom>
        </p:spPr>
        <p:txBody>
          <a:bodyPr wrap="none">
            <a:spAutoFit/>
          </a:bodyPr>
          <a:lstStyle/>
          <a:p>
            <a:r>
              <a:rPr lang="en-US" sz="2000" b="1" dirty="0"/>
              <a:t>8</a:t>
            </a:r>
            <a:endParaRPr lang="ru-RU" sz="2000" dirty="0"/>
          </a:p>
        </p:txBody>
      </p:sp>
    </p:spTree>
    <p:extLst>
      <p:ext uri="{BB962C8B-B14F-4D97-AF65-F5344CB8AC3E}">
        <p14:creationId xmlns:p14="http://schemas.microsoft.com/office/powerpoint/2010/main" val="2540631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EED5CE6-7EC7-6D67-50F9-0C6C3B280259}"/>
              </a:ext>
            </a:extLst>
          </p:cNvPr>
          <p:cNvSpPr>
            <a:spLocks noGrp="1"/>
          </p:cNvSpPr>
          <p:nvPr>
            <p:ph type="title"/>
          </p:nvPr>
        </p:nvSpPr>
        <p:spPr/>
        <p:txBody>
          <a:bodyPr>
            <a:normAutofit fontScale="90000"/>
          </a:bodyPr>
          <a:lstStyle/>
          <a:p>
            <a:r>
              <a:rPr lang="en-GB" dirty="0"/>
              <a:t>IV. Meta Model Configuration</a:t>
            </a:r>
            <a:endParaRPr lang="ru-RU" dirty="0"/>
          </a:p>
        </p:txBody>
      </p:sp>
      <p:sp>
        <p:nvSpPr>
          <p:cNvPr id="7" name="Текст 2">
            <a:extLst>
              <a:ext uri="{FF2B5EF4-FFF2-40B4-BE49-F238E27FC236}">
                <a16:creationId xmlns:a16="http://schemas.microsoft.com/office/drawing/2014/main" id="{A6FDD2C8-57D6-0541-7C92-BF3ACE26C207}"/>
              </a:ext>
            </a:extLst>
          </p:cNvPr>
          <p:cNvSpPr txBox="1">
            <a:spLocks/>
          </p:cNvSpPr>
          <p:nvPr/>
        </p:nvSpPr>
        <p:spPr>
          <a:xfrm>
            <a:off x="457200" y="4710431"/>
            <a:ext cx="3291822" cy="269081"/>
          </a:xfrm>
          <a:prstGeom prst="rect">
            <a:avLst/>
          </a:prstGeom>
        </p:spPr>
        <p:txBody>
          <a:bodyPr>
            <a:normAutofit fontScale="70000" lnSpcReduction="20000"/>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b="1" dirty="0"/>
              <a:t>Figure</a:t>
            </a:r>
            <a:r>
              <a:rPr lang="en-GB" dirty="0"/>
              <a:t>. Meta model configuration</a:t>
            </a:r>
            <a:endParaRPr lang="ru-RU" dirty="0"/>
          </a:p>
        </p:txBody>
      </p:sp>
      <p:grpSp>
        <p:nvGrpSpPr>
          <p:cNvPr id="20" name="Группа 19">
            <a:extLst>
              <a:ext uri="{FF2B5EF4-FFF2-40B4-BE49-F238E27FC236}">
                <a16:creationId xmlns:a16="http://schemas.microsoft.com/office/drawing/2014/main" id="{62ABA756-CE42-C48E-E8EB-E764309C195C}"/>
              </a:ext>
            </a:extLst>
          </p:cNvPr>
          <p:cNvGrpSpPr/>
          <p:nvPr/>
        </p:nvGrpSpPr>
        <p:grpSpPr>
          <a:xfrm>
            <a:off x="523188" y="2545791"/>
            <a:ext cx="7958665" cy="1974850"/>
            <a:chOff x="499672" y="1625144"/>
            <a:chExt cx="7958665" cy="1974850"/>
          </a:xfrm>
        </p:grpSpPr>
        <p:sp>
          <p:nvSpPr>
            <p:cNvPr id="3" name="Блок-схема: альтернативный процесс 2">
              <a:extLst>
                <a:ext uri="{FF2B5EF4-FFF2-40B4-BE49-F238E27FC236}">
                  <a16:creationId xmlns:a16="http://schemas.microsoft.com/office/drawing/2014/main" id="{63764C38-5AA8-6A68-A3DB-67A59EDE1AAB}"/>
                </a:ext>
              </a:extLst>
            </p:cNvPr>
            <p:cNvSpPr/>
            <p:nvPr/>
          </p:nvSpPr>
          <p:spPr>
            <a:xfrm>
              <a:off x="616377" y="2046663"/>
              <a:ext cx="1644693" cy="816209"/>
            </a:xfrm>
            <a:prstGeom prst="flowChartAlternateProcess">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t>Embedding Model (LLM)</a:t>
              </a:r>
              <a:endParaRPr lang="ru-RU" sz="2000" dirty="0"/>
            </a:p>
          </p:txBody>
        </p:sp>
        <p:sp>
          <p:nvSpPr>
            <p:cNvPr id="5" name="Блок-схема: альтернативный процесс 4">
              <a:extLst>
                <a:ext uri="{FF2B5EF4-FFF2-40B4-BE49-F238E27FC236}">
                  <a16:creationId xmlns:a16="http://schemas.microsoft.com/office/drawing/2014/main" id="{5B9B5D41-74FF-28F3-9940-95DDE9B86604}"/>
                </a:ext>
              </a:extLst>
            </p:cNvPr>
            <p:cNvSpPr/>
            <p:nvPr/>
          </p:nvSpPr>
          <p:spPr>
            <a:xfrm>
              <a:off x="2819868" y="1806061"/>
              <a:ext cx="3492594" cy="348271"/>
            </a:xfrm>
            <a:prstGeom prst="flowChartAlternateProcess">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t>Head Model 1 (RNN / BiRNN)</a:t>
              </a:r>
              <a:endParaRPr lang="ru-RU" sz="2000" dirty="0"/>
            </a:p>
          </p:txBody>
        </p:sp>
        <p:sp>
          <p:nvSpPr>
            <p:cNvPr id="8" name="Блок-схема: альтернативный процесс 7">
              <a:extLst>
                <a:ext uri="{FF2B5EF4-FFF2-40B4-BE49-F238E27FC236}">
                  <a16:creationId xmlns:a16="http://schemas.microsoft.com/office/drawing/2014/main" id="{9DABBCA3-F3DD-550C-860B-3EAE709C60BC}"/>
                </a:ext>
              </a:extLst>
            </p:cNvPr>
            <p:cNvSpPr/>
            <p:nvPr/>
          </p:nvSpPr>
          <p:spPr>
            <a:xfrm>
              <a:off x="2819869" y="2281041"/>
              <a:ext cx="3492594" cy="348271"/>
            </a:xfrm>
            <a:prstGeom prst="flowChartAlternateProcess">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t="100000"/>
              </a:path>
              <a:tileRect r="-100000" b="-100000"/>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t>Head Model 2 (LSTM / BiLSTM)</a:t>
              </a:r>
              <a:endParaRPr lang="ru-RU" sz="2000" dirty="0"/>
            </a:p>
          </p:txBody>
        </p:sp>
        <p:sp>
          <p:nvSpPr>
            <p:cNvPr id="9" name="Блок-схема: альтернативный процесс 8">
              <a:extLst>
                <a:ext uri="{FF2B5EF4-FFF2-40B4-BE49-F238E27FC236}">
                  <a16:creationId xmlns:a16="http://schemas.microsoft.com/office/drawing/2014/main" id="{723D2697-CB11-391E-FD56-05A3BCB7B9B2}"/>
                </a:ext>
              </a:extLst>
            </p:cNvPr>
            <p:cNvSpPr/>
            <p:nvPr/>
          </p:nvSpPr>
          <p:spPr>
            <a:xfrm>
              <a:off x="2819868" y="2756021"/>
              <a:ext cx="3492593" cy="348271"/>
            </a:xfrm>
            <a:prstGeom prst="flowChartAlternateProcess">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t="100000"/>
              </a:path>
              <a:tileRect r="-100000" b="-100000"/>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t>Head Model 3 (GRU / BiGRU)</a:t>
              </a:r>
              <a:endParaRPr lang="ru-RU" sz="2000" dirty="0"/>
            </a:p>
          </p:txBody>
        </p:sp>
        <p:cxnSp>
          <p:nvCxnSpPr>
            <p:cNvPr id="10" name="Соединитель: уступ 9">
              <a:extLst>
                <a:ext uri="{FF2B5EF4-FFF2-40B4-BE49-F238E27FC236}">
                  <a16:creationId xmlns:a16="http://schemas.microsoft.com/office/drawing/2014/main" id="{1B985948-CB98-59C0-494B-0BDCEBF3E3A9}"/>
                </a:ext>
              </a:extLst>
            </p:cNvPr>
            <p:cNvCxnSpPr>
              <a:cxnSpLocks/>
              <a:stCxn id="3" idx="3"/>
              <a:endCxn id="5" idx="1"/>
            </p:cNvCxnSpPr>
            <p:nvPr/>
          </p:nvCxnSpPr>
          <p:spPr>
            <a:xfrm flipV="1">
              <a:off x="2261070" y="1980197"/>
              <a:ext cx="558798" cy="474571"/>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700DCF79-EF45-8A9C-EFC0-870C80925EE4}"/>
                </a:ext>
              </a:extLst>
            </p:cNvPr>
            <p:cNvCxnSpPr>
              <a:cxnSpLocks/>
              <a:stCxn id="3" idx="3"/>
              <a:endCxn id="8" idx="1"/>
            </p:cNvCxnSpPr>
            <p:nvPr/>
          </p:nvCxnSpPr>
          <p:spPr>
            <a:xfrm>
              <a:off x="2261070" y="2454768"/>
              <a:ext cx="558799" cy="40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9E2911A8-AAAE-9CD2-A1AB-516610A0323D}"/>
                </a:ext>
              </a:extLst>
            </p:cNvPr>
            <p:cNvCxnSpPr>
              <a:cxnSpLocks/>
              <a:stCxn id="3" idx="3"/>
              <a:endCxn id="9" idx="1"/>
            </p:cNvCxnSpPr>
            <p:nvPr/>
          </p:nvCxnSpPr>
          <p:spPr>
            <a:xfrm>
              <a:off x="2261070" y="2454768"/>
              <a:ext cx="558798" cy="47538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8EC7D36-DD01-2613-8577-BDF54731787E}"/>
                </a:ext>
              </a:extLst>
            </p:cNvPr>
            <p:cNvSpPr/>
            <p:nvPr/>
          </p:nvSpPr>
          <p:spPr>
            <a:xfrm>
              <a:off x="499672" y="1625144"/>
              <a:ext cx="1934117" cy="197485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b="1" dirty="0">
                  <a:solidFill>
                    <a:schemeClr val="tx1"/>
                  </a:solidFill>
                </a:rPr>
                <a:t>Encoding layer</a:t>
              </a:r>
              <a:endParaRPr lang="ru-RU" b="1" dirty="0">
                <a:solidFill>
                  <a:schemeClr val="tx1"/>
                </a:solidFill>
              </a:endParaRPr>
            </a:p>
          </p:txBody>
        </p:sp>
        <p:sp>
          <p:nvSpPr>
            <p:cNvPr id="14" name="Прямоугольник 13">
              <a:extLst>
                <a:ext uri="{FF2B5EF4-FFF2-40B4-BE49-F238E27FC236}">
                  <a16:creationId xmlns:a16="http://schemas.microsoft.com/office/drawing/2014/main" id="{E98FFDD2-BE6F-E40C-41F7-98B277EF852B}"/>
                </a:ext>
              </a:extLst>
            </p:cNvPr>
            <p:cNvSpPr/>
            <p:nvPr/>
          </p:nvSpPr>
          <p:spPr>
            <a:xfrm>
              <a:off x="2647149" y="1625144"/>
              <a:ext cx="3825334" cy="197485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b="1" dirty="0">
                  <a:solidFill>
                    <a:schemeClr val="tx1"/>
                  </a:solidFill>
                </a:rPr>
                <a:t>1-Level Models</a:t>
              </a:r>
              <a:endParaRPr lang="ru-RU" b="1" dirty="0">
                <a:solidFill>
                  <a:schemeClr val="tx1"/>
                </a:solidFill>
              </a:endParaRPr>
            </a:p>
          </p:txBody>
        </p:sp>
        <p:sp>
          <p:nvSpPr>
            <p:cNvPr id="15" name="Прямоугольник 14">
              <a:extLst>
                <a:ext uri="{FF2B5EF4-FFF2-40B4-BE49-F238E27FC236}">
                  <a16:creationId xmlns:a16="http://schemas.microsoft.com/office/drawing/2014/main" id="{CF328408-53B7-305F-4940-6F7FF02E0D73}"/>
                </a:ext>
              </a:extLst>
            </p:cNvPr>
            <p:cNvSpPr/>
            <p:nvPr/>
          </p:nvSpPr>
          <p:spPr>
            <a:xfrm>
              <a:off x="6645202" y="1625144"/>
              <a:ext cx="1813135" cy="197485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b="1" dirty="0">
                  <a:solidFill>
                    <a:schemeClr val="tx1"/>
                  </a:solidFill>
                </a:rPr>
                <a:t>2-Level Model</a:t>
              </a:r>
              <a:endParaRPr lang="ru-RU" b="1" dirty="0">
                <a:solidFill>
                  <a:schemeClr val="tx1"/>
                </a:solidFill>
              </a:endParaRPr>
            </a:p>
          </p:txBody>
        </p:sp>
        <p:sp>
          <p:nvSpPr>
            <p:cNvPr id="16" name="Блок-схема: альтернативный процесс 15">
              <a:extLst>
                <a:ext uri="{FF2B5EF4-FFF2-40B4-BE49-F238E27FC236}">
                  <a16:creationId xmlns:a16="http://schemas.microsoft.com/office/drawing/2014/main" id="{31BFD0CC-7A14-F611-4C61-AFBE163C9EAE}"/>
                </a:ext>
              </a:extLst>
            </p:cNvPr>
            <p:cNvSpPr/>
            <p:nvPr/>
          </p:nvSpPr>
          <p:spPr>
            <a:xfrm>
              <a:off x="6822577" y="2047925"/>
              <a:ext cx="1386840" cy="816209"/>
            </a:xfrm>
            <a:prstGeom prst="flowChartAlternateProcess">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t>Stacking Model</a:t>
              </a:r>
              <a:endParaRPr lang="ru-RU" sz="2000" dirty="0"/>
            </a:p>
          </p:txBody>
        </p:sp>
        <p:cxnSp>
          <p:nvCxnSpPr>
            <p:cNvPr id="17" name="Соединитель: уступ 16">
              <a:extLst>
                <a:ext uri="{FF2B5EF4-FFF2-40B4-BE49-F238E27FC236}">
                  <a16:creationId xmlns:a16="http://schemas.microsoft.com/office/drawing/2014/main" id="{7C28BB68-A0AD-1590-33B4-97F6FB0F6DF5}"/>
                </a:ext>
              </a:extLst>
            </p:cNvPr>
            <p:cNvCxnSpPr>
              <a:cxnSpLocks/>
              <a:stCxn id="5" idx="3"/>
              <a:endCxn id="16" idx="1"/>
            </p:cNvCxnSpPr>
            <p:nvPr/>
          </p:nvCxnSpPr>
          <p:spPr>
            <a:xfrm>
              <a:off x="6312462" y="1980197"/>
              <a:ext cx="510115" cy="47583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Соединитель: уступ 17">
              <a:extLst>
                <a:ext uri="{FF2B5EF4-FFF2-40B4-BE49-F238E27FC236}">
                  <a16:creationId xmlns:a16="http://schemas.microsoft.com/office/drawing/2014/main" id="{7157DC3E-3909-A797-D83E-C822A7C854B0}"/>
                </a:ext>
              </a:extLst>
            </p:cNvPr>
            <p:cNvCxnSpPr>
              <a:cxnSpLocks/>
              <a:stCxn id="8" idx="3"/>
              <a:endCxn id="16" idx="1"/>
            </p:cNvCxnSpPr>
            <p:nvPr/>
          </p:nvCxnSpPr>
          <p:spPr>
            <a:xfrm>
              <a:off x="6312463" y="2455177"/>
              <a:ext cx="510114" cy="8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Соединитель: уступ 18">
              <a:extLst>
                <a:ext uri="{FF2B5EF4-FFF2-40B4-BE49-F238E27FC236}">
                  <a16:creationId xmlns:a16="http://schemas.microsoft.com/office/drawing/2014/main" id="{1C3B0ECF-B55C-CBCF-AFD2-4F652CF289A1}"/>
                </a:ext>
              </a:extLst>
            </p:cNvPr>
            <p:cNvCxnSpPr>
              <a:cxnSpLocks/>
              <a:stCxn id="9" idx="3"/>
              <a:endCxn id="16" idx="1"/>
            </p:cNvCxnSpPr>
            <p:nvPr/>
          </p:nvCxnSpPr>
          <p:spPr>
            <a:xfrm flipV="1">
              <a:off x="6312461" y="2456030"/>
              <a:ext cx="510116" cy="4741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FC8C27B-3B5E-A0BD-2D7D-2093C72E48DE}"/>
              </a:ext>
            </a:extLst>
          </p:cNvPr>
          <p:cNvSpPr txBox="1"/>
          <p:nvPr/>
        </p:nvSpPr>
        <p:spPr>
          <a:xfrm>
            <a:off x="457200" y="937634"/>
            <a:ext cx="7958666" cy="1477328"/>
          </a:xfrm>
          <a:prstGeom prst="rect">
            <a:avLst/>
          </a:prstGeom>
          <a:noFill/>
        </p:spPr>
        <p:txBody>
          <a:bodyPr wrap="square">
            <a:spAutoFit/>
          </a:bodyPr>
          <a:lstStyle/>
          <a:p>
            <a:pPr algn="just"/>
            <a:r>
              <a:rPr lang="en-GB" sz="1800" b="1" dirty="0"/>
              <a:t>1-level </a:t>
            </a:r>
            <a:r>
              <a:rPr lang="en-GB" b="1" dirty="0"/>
              <a:t>models</a:t>
            </a:r>
            <a:r>
              <a:rPr lang="en-GB" dirty="0"/>
              <a:t>:</a:t>
            </a:r>
          </a:p>
          <a:p>
            <a:pPr algn="just"/>
            <a:r>
              <a:rPr lang="en-GB" sz="1800" dirty="0"/>
              <a:t>- Head model configuration is the same of all hea</a:t>
            </a:r>
            <a:r>
              <a:rPr lang="en-GB" dirty="0"/>
              <a:t>d models</a:t>
            </a:r>
          </a:p>
          <a:p>
            <a:pPr algn="just"/>
            <a:r>
              <a:rPr lang="en-GB" sz="1800" dirty="0"/>
              <a:t>- For each of three head models a recurrent model (RM) must be selected</a:t>
            </a:r>
          </a:p>
          <a:p>
            <a:pPr algn="just"/>
            <a:r>
              <a:rPr lang="en-GB" b="1" dirty="0"/>
              <a:t>2-level model</a:t>
            </a:r>
            <a:r>
              <a:rPr lang="en-GB" dirty="0"/>
              <a:t>:</a:t>
            </a:r>
          </a:p>
          <a:p>
            <a:pPr algn="just"/>
            <a:r>
              <a:rPr lang="en-GB" sz="1800" dirty="0"/>
              <a:t>- One of classification models must be selected</a:t>
            </a:r>
          </a:p>
        </p:txBody>
      </p:sp>
      <p:sp>
        <p:nvSpPr>
          <p:cNvPr id="26" name="Прямоугольник 25">
            <a:extLst>
              <a:ext uri="{FF2B5EF4-FFF2-40B4-BE49-F238E27FC236}">
                <a16:creationId xmlns:a16="http://schemas.microsoft.com/office/drawing/2014/main" id="{01EEA23A-1C73-4A30-8F82-9400FFC232A9}"/>
              </a:ext>
            </a:extLst>
          </p:cNvPr>
          <p:cNvSpPr/>
          <p:nvPr/>
        </p:nvSpPr>
        <p:spPr>
          <a:xfrm>
            <a:off x="8755117" y="4774168"/>
            <a:ext cx="314510" cy="400110"/>
          </a:xfrm>
          <a:prstGeom prst="rect">
            <a:avLst/>
          </a:prstGeom>
        </p:spPr>
        <p:txBody>
          <a:bodyPr wrap="none">
            <a:spAutoFit/>
          </a:bodyPr>
          <a:lstStyle/>
          <a:p>
            <a:r>
              <a:rPr lang="en-US" sz="2000" b="1" dirty="0"/>
              <a:t>9</a:t>
            </a:r>
            <a:endParaRPr lang="ru-RU" sz="2000" dirty="0"/>
          </a:p>
        </p:txBody>
      </p:sp>
    </p:spTree>
    <p:extLst>
      <p:ext uri="{BB962C8B-B14F-4D97-AF65-F5344CB8AC3E}">
        <p14:creationId xmlns:p14="http://schemas.microsoft.com/office/powerpoint/2010/main" val="1677722286"/>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6287</TotalTime>
  <Words>1374</Words>
  <Application>Microsoft Office PowerPoint</Application>
  <PresentationFormat>Экран (16:9)</PresentationFormat>
  <Paragraphs>246</Paragraphs>
  <Slides>20</Slides>
  <Notes>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20</vt:i4>
      </vt:variant>
    </vt:vector>
  </HeadingPairs>
  <TitlesOfParts>
    <vt:vector size="27" baseType="lpstr">
      <vt:lpstr>ALS Gorizont Bold Expanded</vt:lpstr>
      <vt:lpstr>Golos Text</vt:lpstr>
      <vt:lpstr>Golos Text DemiBold</vt:lpstr>
      <vt:lpstr>Arial</vt:lpstr>
      <vt:lpstr>Calibri</vt:lpstr>
      <vt:lpstr>Cambria Math</vt:lpstr>
      <vt:lpstr>Тема1</vt:lpstr>
      <vt:lpstr>The development of news sentiment detection meta-model for sensitive content detection in Russian news feeds</vt:lpstr>
      <vt:lpstr>Problem &amp; Relevance</vt:lpstr>
      <vt:lpstr>Object &amp; Subject</vt:lpstr>
      <vt:lpstr>Hypothesis &amp; Novelty</vt:lpstr>
      <vt:lpstr>Goal &amp; Tasks</vt:lpstr>
      <vt:lpstr>I. Dataset review</vt:lpstr>
      <vt:lpstr>II. Summary of articles’ review</vt:lpstr>
      <vt:lpstr>III. Evaluation Metrics</vt:lpstr>
      <vt:lpstr>IV. Meta Model Configuration</vt:lpstr>
      <vt:lpstr>V. Embedding Model</vt:lpstr>
      <vt:lpstr>VI. Head Model</vt:lpstr>
      <vt:lpstr>VI. Head Model</vt:lpstr>
      <vt:lpstr>VI. Head Model</vt:lpstr>
      <vt:lpstr>VI. Head Model</vt:lpstr>
      <vt:lpstr>VII. Stacking Model </vt:lpstr>
      <vt:lpstr>VIII. Head Model Selection Results</vt:lpstr>
      <vt:lpstr>IX. Stacking Model Selection Results</vt:lpstr>
      <vt:lpstr>X. The Best Meta Model Configuration</vt:lpstr>
      <vt:lpstr>CONCLUSIONS</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Egor Udalov</cp:lastModifiedBy>
  <cp:revision>352</cp:revision>
  <dcterms:created xsi:type="dcterms:W3CDTF">2014-06-27T12:30:22Z</dcterms:created>
  <dcterms:modified xsi:type="dcterms:W3CDTF">2024-01-11T16:01:14Z</dcterms:modified>
</cp:coreProperties>
</file>